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00" r:id="rId3"/>
    <p:sldId id="301" r:id="rId4"/>
    <p:sldId id="260" r:id="rId5"/>
    <p:sldId id="334" r:id="rId6"/>
    <p:sldId id="337" r:id="rId7"/>
    <p:sldId id="339" r:id="rId8"/>
    <p:sldId id="342" r:id="rId9"/>
    <p:sldId id="343" r:id="rId10"/>
    <p:sldId id="346" r:id="rId11"/>
    <p:sldId id="349" r:id="rId12"/>
    <p:sldId id="352" r:id="rId13"/>
    <p:sldId id="353" r:id="rId14"/>
    <p:sldId id="257" r:id="rId15"/>
    <p:sldId id="333" r:id="rId16"/>
    <p:sldId id="335" r:id="rId17"/>
    <p:sldId id="338" r:id="rId18"/>
    <p:sldId id="341" r:id="rId19"/>
    <p:sldId id="344" r:id="rId20"/>
    <p:sldId id="345" r:id="rId21"/>
    <p:sldId id="348" r:id="rId22"/>
    <p:sldId id="350" r:id="rId23"/>
    <p:sldId id="351" r:id="rId24"/>
    <p:sldId id="354" r:id="rId25"/>
    <p:sldId id="258" r:id="rId2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CC3399"/>
    <a:srgbClr val="FF0000"/>
    <a:srgbClr val="FFFFCC"/>
    <a:srgbClr val="FFFFFF"/>
    <a:srgbClr val="CCFFFF"/>
    <a:srgbClr val="CCECFF"/>
    <a:srgbClr val="CC3300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B4524-4AA3-48FA-A252-C3A5B71C7C0A}" type="datetimeFigureOut">
              <a:rPr lang="fr-FR" smtClean="0"/>
              <a:t>05/03/2021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BBDA0-1CD6-457A-B9E7-B6F1B9AFF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1883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B4524-4AA3-48FA-A252-C3A5B71C7C0A}" type="datetimeFigureOut">
              <a:rPr lang="fr-FR" smtClean="0"/>
              <a:t>05/03/2021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BBDA0-1CD6-457A-B9E7-B6F1B9AFF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41506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B4524-4AA3-48FA-A252-C3A5B71C7C0A}" type="datetimeFigureOut">
              <a:rPr lang="fr-FR" smtClean="0"/>
              <a:t>05/03/2021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BBDA0-1CD6-457A-B9E7-B6F1B9AFF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95451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B4524-4AA3-48FA-A252-C3A5B71C7C0A}" type="datetimeFigureOut">
              <a:rPr lang="fr-FR" smtClean="0"/>
              <a:t>05/03/2021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BBDA0-1CD6-457A-B9E7-B6F1B9AFF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48490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B4524-4AA3-48FA-A252-C3A5B71C7C0A}" type="datetimeFigureOut">
              <a:rPr lang="fr-FR" smtClean="0"/>
              <a:t>05/03/2021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BBDA0-1CD6-457A-B9E7-B6F1B9AFF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68448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B4524-4AA3-48FA-A252-C3A5B71C7C0A}" type="datetimeFigureOut">
              <a:rPr lang="fr-FR" smtClean="0"/>
              <a:t>05/03/2021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BBDA0-1CD6-457A-B9E7-B6F1B9AFF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61801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B4524-4AA3-48FA-A252-C3A5B71C7C0A}" type="datetimeFigureOut">
              <a:rPr lang="fr-FR" smtClean="0"/>
              <a:t>05/03/2021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BBDA0-1CD6-457A-B9E7-B6F1B9AFF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7736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B4524-4AA3-48FA-A252-C3A5B71C7C0A}" type="datetimeFigureOut">
              <a:rPr lang="fr-FR" smtClean="0"/>
              <a:t>05/03/2021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BBDA0-1CD6-457A-B9E7-B6F1B9AFF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82437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B4524-4AA3-48FA-A252-C3A5B71C7C0A}" type="datetimeFigureOut">
              <a:rPr lang="fr-FR" smtClean="0"/>
              <a:t>05/03/2021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BBDA0-1CD6-457A-B9E7-B6F1B9AFF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29213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B4524-4AA3-48FA-A252-C3A5B71C7C0A}" type="datetimeFigureOut">
              <a:rPr lang="fr-FR" smtClean="0"/>
              <a:t>05/03/2021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BBDA0-1CD6-457A-B9E7-B6F1B9AFF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9909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B4524-4AA3-48FA-A252-C3A5B71C7C0A}" type="datetimeFigureOut">
              <a:rPr lang="fr-FR" smtClean="0"/>
              <a:t>05/03/2021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BBDA0-1CD6-457A-B9E7-B6F1B9AFF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1420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9B4524-4AA3-48FA-A252-C3A5B71C7C0A}" type="datetimeFigureOut">
              <a:rPr lang="fr-FR" smtClean="0"/>
              <a:t>05/03/2021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CBBDA0-1CD6-457A-B9E7-B6F1B9AFF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6525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à coins arrondis 4"/>
          <p:cNvSpPr/>
          <p:nvPr/>
        </p:nvSpPr>
        <p:spPr>
          <a:xfrm>
            <a:off x="611560" y="1151931"/>
            <a:ext cx="7918450" cy="2880319"/>
          </a:xfrm>
          <a:prstGeom prst="roundRect">
            <a:avLst/>
          </a:prstGeom>
          <a:solidFill>
            <a:schemeClr val="bg1">
              <a:lumMod val="65000"/>
              <a:alpha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6000" b="1" cap="small" dirty="0">
                <a:solidFill>
                  <a:srgbClr val="FF0000"/>
                </a:solidFill>
                <a:latin typeface="Georgia" pitchFamily="18" charset="0"/>
                <a:ea typeface="+mj-ea"/>
                <a:cs typeface="Arial" pitchFamily="34" charset="0"/>
              </a:rPr>
              <a:t>PRODUIT SCALAIRE</a:t>
            </a:r>
            <a:br>
              <a:rPr lang="fr-FR" sz="6600" b="1" cap="small" dirty="0">
                <a:solidFill>
                  <a:srgbClr val="FF0000"/>
                </a:solidFill>
                <a:latin typeface="Georgia" pitchFamily="18" charset="0"/>
                <a:ea typeface="+mj-ea"/>
                <a:cs typeface="Arial" pitchFamily="34" charset="0"/>
              </a:rPr>
            </a:br>
            <a:r>
              <a:rPr lang="fr-FR" sz="6000" b="1" cap="small" dirty="0">
                <a:solidFill>
                  <a:srgbClr val="FF0000"/>
                </a:solidFill>
                <a:latin typeface="Georgia" pitchFamily="18" charset="0"/>
                <a:ea typeface="+mj-ea"/>
                <a:cs typeface="Arial" pitchFamily="34" charset="0"/>
              </a:rPr>
              <a:t>Série 5</a:t>
            </a:r>
            <a:endParaRPr lang="fr-FR" sz="6000" dirty="0">
              <a:solidFill>
                <a:srgbClr val="FF0000"/>
              </a:solidFill>
            </a:endParaRPr>
          </a:p>
        </p:txBody>
      </p:sp>
      <p:sp>
        <p:nvSpPr>
          <p:cNvPr id="6" name="Sous-titre 2"/>
          <p:cNvSpPr>
            <a:spLocks noGrp="1"/>
          </p:cNvSpPr>
          <p:nvPr>
            <p:ph type="subTitle" idx="1"/>
          </p:nvPr>
        </p:nvSpPr>
        <p:spPr>
          <a:xfrm>
            <a:off x="0" y="4412704"/>
            <a:ext cx="9144000" cy="1752600"/>
          </a:xfrm>
        </p:spPr>
        <p:txBody>
          <a:bodyPr/>
          <a:lstStyle/>
          <a:p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Activités mentales et automatismes en classe de première </a:t>
            </a:r>
          </a:p>
          <a:p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IREM de Clermont-Ferrand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155476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N°7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-4223" y="1772816"/>
                <a:ext cx="9144000" cy="508518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85000" lnSpcReduction="2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5">
                  <a:buFont typeface="Wingdings" panose="05000000000000000000" pitchFamily="2" charset="2"/>
                  <a:buChar char="Ø"/>
                </a:pPr>
                <a:r>
                  <a:rPr lang="fr-FR" sz="5200" b="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5200" b="0" i="0" smtClean="0">
                        <a:latin typeface="Cambria Math"/>
                        <a:ea typeface="Cambria Math" panose="02040503050406030204" pitchFamily="18" charset="0"/>
                      </a:rPr>
                      <m:t>AB</m:t>
                    </m:r>
                    <m:r>
                      <a:rPr lang="fr-FR" sz="5200" b="0" i="1" smtClean="0">
                        <a:latin typeface="Cambria Math"/>
                        <a:ea typeface="Cambria Math" panose="02040503050406030204" pitchFamily="18" charset="0"/>
                      </a:rPr>
                      <m:t>=4</m:t>
                    </m:r>
                  </m:oMath>
                </a14:m>
                <a:endParaRPr lang="fr-FR" sz="5200" b="0" dirty="0">
                  <a:ea typeface="Cambria Math" panose="02040503050406030204" pitchFamily="18" charset="0"/>
                </a:endParaRPr>
              </a:p>
              <a:p>
                <a:pPr lvl="5">
                  <a:buFont typeface="Wingdings" panose="05000000000000000000" pitchFamily="2" charset="2"/>
                  <a:buChar char="Ø"/>
                </a:pPr>
                <a:r>
                  <a:rPr lang="fr-FR" sz="52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5200" b="0" i="0" smtClean="0">
                        <a:latin typeface="Cambria Math"/>
                        <a:ea typeface="Cambria Math" panose="02040503050406030204" pitchFamily="18" charset="0"/>
                      </a:rPr>
                      <m:t>AC</m:t>
                    </m:r>
                    <m:r>
                      <a:rPr lang="fr-FR" sz="5200" b="0" i="0" smtClean="0">
                        <a:latin typeface="Cambria Math"/>
                        <a:ea typeface="Cambria Math" panose="02040503050406030204" pitchFamily="18" charset="0"/>
                      </a:rPr>
                      <m:t>=</m:t>
                    </m:r>
                    <m:r>
                      <a:rPr lang="fr-FR" sz="5200" b="0" i="1" smtClean="0">
                        <a:latin typeface="Cambria Math"/>
                        <a:ea typeface="Cambria Math" panose="02040503050406030204" pitchFamily="18" charset="0"/>
                      </a:rPr>
                      <m:t>2</m:t>
                    </m:r>
                    <m:rad>
                      <m:radPr>
                        <m:degHide m:val="on"/>
                        <m:ctrlPr>
                          <a:rPr lang="fr-FR" sz="5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fr-FR" sz="5200" b="0" i="1" smtClean="0">
                            <a:latin typeface="Cambria Math"/>
                            <a:ea typeface="Cambria Math" panose="02040503050406030204" pitchFamily="18" charset="0"/>
                          </a:rPr>
                          <m:t>3</m:t>
                        </m:r>
                      </m:e>
                    </m:rad>
                  </m:oMath>
                </a14:m>
                <a:endParaRPr lang="fr-FR" sz="52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lvl="5">
                  <a:buFont typeface="Wingdings" panose="05000000000000000000" pitchFamily="2" charset="2"/>
                  <a:buChar char="Ø"/>
                </a:pPr>
                <a:r>
                  <a:rPr lang="fr-FR" sz="52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5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sz="5200" b="0" i="0" smtClean="0">
                            <a:latin typeface="Cambria Math"/>
                            <a:ea typeface="Cambria Math" panose="02040503050406030204" pitchFamily="18" charset="0"/>
                          </a:rPr>
                          <m:t>AB</m:t>
                        </m:r>
                      </m:e>
                    </m:acc>
                    <m:r>
                      <a:rPr lang="fr-FR" sz="5200">
                        <a:latin typeface="Cambria Math"/>
                        <a:ea typeface="Cambria Math" panose="02040503050406030204" pitchFamily="18" charset="0"/>
                      </a:rPr>
                      <m:t>∙</m:t>
                    </m:r>
                    <m:acc>
                      <m:accPr>
                        <m:chr m:val="⃗"/>
                        <m:ctrlPr>
                          <a:rPr lang="fr-FR" sz="5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sz="5200" b="0" i="0" smtClean="0">
                            <a:latin typeface="Cambria Math"/>
                            <a:ea typeface="Cambria Math" panose="02040503050406030204" pitchFamily="18" charset="0"/>
                          </a:rPr>
                          <m:t>AC</m:t>
                        </m:r>
                      </m:e>
                    </m:acc>
                    <m:r>
                      <a:rPr lang="fr-FR" sz="5200" b="0" i="0" smtClean="0">
                        <a:latin typeface="Cambria Math"/>
                        <a:ea typeface="Cambria Math" panose="02040503050406030204" pitchFamily="18" charset="0"/>
                      </a:rPr>
                      <m:t>=− 8</m:t>
                    </m:r>
                    <m:rad>
                      <m:radPr>
                        <m:degHide m:val="on"/>
                        <m:ctrlPr>
                          <a:rPr lang="fr-FR" sz="5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fr-FR" sz="5200" b="0" i="1" smtClean="0">
                            <a:latin typeface="Cambria Math"/>
                            <a:ea typeface="Cambria Math" panose="02040503050406030204" pitchFamily="18" charset="0"/>
                          </a:rPr>
                          <m:t>3</m:t>
                        </m:r>
                      </m:e>
                    </m:rad>
                  </m:oMath>
                </a14:m>
                <a:r>
                  <a:rPr lang="fr-FR" sz="5200" b="0" dirty="0">
                    <a:ea typeface="Cambria Math" panose="02040503050406030204" pitchFamily="18" charset="0"/>
                  </a:rPr>
                  <a:t> </a:t>
                </a:r>
                <a:endParaRPr lang="fr-FR" sz="52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6400" b="1" dirty="0">
                  <a:solidFill>
                    <a:srgbClr val="FF0000"/>
                  </a:solidFill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6400" b="1" dirty="0">
                    <a:solidFill>
                      <a:srgbClr val="FF0000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fr-FR" sz="6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accPr>
                      <m:e>
                        <m:r>
                          <a:rPr lang="fr-FR" sz="6400" b="1" i="0" smtClean="0">
                            <a:solidFill>
                              <a:srgbClr val="FF0000"/>
                            </a:solidFill>
                            <a:latin typeface="Cambria Math"/>
                            <a:ea typeface="Cambria" panose="02040503050406030204" pitchFamily="18" charset="0"/>
                          </a:rPr>
                          <m:t>𝐁𝐀𝐂</m:t>
                        </m:r>
                      </m:e>
                    </m:acc>
                  </m:oMath>
                </a14:m>
                <a:r>
                  <a:rPr lang="fr-FR" sz="6400" b="1" dirty="0">
                    <a:solidFill>
                      <a:srgbClr val="FF0000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= ?</a:t>
                </a:r>
              </a:p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4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fr-FR" sz="48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4223" y="1772816"/>
                <a:ext cx="9144000" cy="5085184"/>
              </a:xfrm>
              <a:prstGeom prst="rect">
                <a:avLst/>
              </a:prstGeom>
              <a:blipFill rotWithShape="1">
                <a:blip r:embed="rId2"/>
                <a:stretch>
                  <a:fillRect t="-419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199295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N°8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-4223" y="1772816"/>
                <a:ext cx="9144000" cy="508518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85000" lnSpcReduction="2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5">
                  <a:buFont typeface="Wingdings" panose="05000000000000000000" pitchFamily="2" charset="2"/>
                  <a:buChar char="Ø"/>
                </a:pPr>
                <a:r>
                  <a:rPr lang="fr-FR" sz="5200" b="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5200" b="0" i="0" smtClean="0">
                        <a:latin typeface="Cambria Math"/>
                        <a:ea typeface="Cambria Math" panose="02040503050406030204" pitchFamily="18" charset="0"/>
                      </a:rPr>
                      <m:t>AB</m:t>
                    </m:r>
                    <m:r>
                      <a:rPr lang="fr-FR" sz="5200" b="0" i="1" smtClean="0">
                        <a:latin typeface="Cambria Math"/>
                        <a:ea typeface="Cambria Math" panose="02040503050406030204" pitchFamily="18" charset="0"/>
                      </a:rPr>
                      <m:t>=3</m:t>
                    </m:r>
                  </m:oMath>
                </a14:m>
                <a:endParaRPr lang="fr-FR" sz="5200" b="0" dirty="0">
                  <a:ea typeface="Cambria Math" panose="02040503050406030204" pitchFamily="18" charset="0"/>
                </a:endParaRPr>
              </a:p>
              <a:p>
                <a:pPr lvl="5">
                  <a:buFont typeface="Wingdings" panose="05000000000000000000" pitchFamily="2" charset="2"/>
                  <a:buChar char="Ø"/>
                </a:pPr>
                <a:r>
                  <a:rPr lang="fr-FR" sz="52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5200" b="0" i="0" smtClean="0">
                        <a:latin typeface="Cambria Math"/>
                        <a:ea typeface="Cambria Math" panose="02040503050406030204" pitchFamily="18" charset="0"/>
                      </a:rPr>
                      <m:t>AC</m:t>
                    </m:r>
                    <m:r>
                      <a:rPr lang="fr-FR" sz="5200" b="0" i="0" smtClean="0">
                        <a:latin typeface="Cambria Math"/>
                        <a:ea typeface="Cambria Math" panose="02040503050406030204" pitchFamily="18" charset="0"/>
                      </a:rPr>
                      <m:t>=</m:t>
                    </m:r>
                    <m:r>
                      <a:rPr lang="fr-FR" sz="5200" b="0" i="1" smtClean="0">
                        <a:latin typeface="Cambria Math"/>
                        <a:ea typeface="Cambria Math" panose="02040503050406030204" pitchFamily="18" charset="0"/>
                      </a:rPr>
                      <m:t>2</m:t>
                    </m:r>
                  </m:oMath>
                </a14:m>
                <a:endParaRPr lang="fr-FR" sz="52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lvl="5">
                  <a:buFont typeface="Wingdings" panose="05000000000000000000" pitchFamily="2" charset="2"/>
                  <a:buChar char="Ø"/>
                </a:pPr>
                <a:r>
                  <a:rPr lang="fr-FR" sz="52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5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sz="5200" b="0" i="0" smtClean="0">
                            <a:latin typeface="Cambria Math"/>
                            <a:ea typeface="Cambria Math" panose="02040503050406030204" pitchFamily="18" charset="0"/>
                          </a:rPr>
                          <m:t>AB</m:t>
                        </m:r>
                      </m:e>
                    </m:acc>
                    <m:r>
                      <a:rPr lang="fr-FR" sz="5200">
                        <a:latin typeface="Cambria Math"/>
                        <a:ea typeface="Cambria Math" panose="02040503050406030204" pitchFamily="18" charset="0"/>
                      </a:rPr>
                      <m:t>∙</m:t>
                    </m:r>
                    <m:acc>
                      <m:accPr>
                        <m:chr m:val="⃗"/>
                        <m:ctrlPr>
                          <a:rPr lang="fr-FR" sz="5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sz="5200" b="0" i="0" smtClean="0">
                            <a:latin typeface="Cambria Math"/>
                            <a:ea typeface="Cambria Math" panose="02040503050406030204" pitchFamily="18" charset="0"/>
                          </a:rPr>
                          <m:t>AC</m:t>
                        </m:r>
                      </m:e>
                    </m:acc>
                    <m:r>
                      <a:rPr lang="fr-FR" sz="5200" b="0" i="0" smtClean="0">
                        <a:latin typeface="Cambria Math"/>
                        <a:ea typeface="Cambria Math" panose="02040503050406030204" pitchFamily="18" charset="0"/>
                      </a:rPr>
                      <m:t>=3</m:t>
                    </m:r>
                    <m:rad>
                      <m:radPr>
                        <m:degHide m:val="on"/>
                        <m:ctrlPr>
                          <a:rPr lang="fr-FR" sz="5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fr-FR" sz="5200" b="0" i="1" smtClean="0">
                            <a:latin typeface="Cambria Math"/>
                            <a:ea typeface="Cambria Math" panose="02040503050406030204" pitchFamily="18" charset="0"/>
                          </a:rPr>
                          <m:t>3</m:t>
                        </m:r>
                      </m:e>
                    </m:rad>
                  </m:oMath>
                </a14:m>
                <a:r>
                  <a:rPr lang="fr-FR" sz="5200" b="0" dirty="0">
                    <a:ea typeface="Cambria Math" panose="02040503050406030204" pitchFamily="18" charset="0"/>
                  </a:rPr>
                  <a:t> </a:t>
                </a:r>
                <a:endParaRPr lang="fr-FR" sz="52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6400" b="1" dirty="0">
                  <a:solidFill>
                    <a:srgbClr val="FF0000"/>
                  </a:solidFill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6400" b="1" dirty="0">
                    <a:solidFill>
                      <a:srgbClr val="FF0000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fr-FR" sz="6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accPr>
                      <m:e>
                        <m:r>
                          <a:rPr lang="fr-FR" sz="6400" b="1" i="0" smtClean="0">
                            <a:solidFill>
                              <a:srgbClr val="FF0000"/>
                            </a:solidFill>
                            <a:latin typeface="Cambria Math"/>
                            <a:ea typeface="Cambria" panose="02040503050406030204" pitchFamily="18" charset="0"/>
                          </a:rPr>
                          <m:t>𝐁𝐀𝐂</m:t>
                        </m:r>
                      </m:e>
                    </m:acc>
                  </m:oMath>
                </a14:m>
                <a:r>
                  <a:rPr lang="fr-FR" sz="6400" b="1" dirty="0">
                    <a:solidFill>
                      <a:srgbClr val="FF0000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= ?</a:t>
                </a:r>
              </a:p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4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fr-FR" sz="48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4223" y="1772816"/>
                <a:ext cx="9144000" cy="5085184"/>
              </a:xfrm>
              <a:prstGeom prst="rect">
                <a:avLst/>
              </a:prstGeom>
              <a:blipFill rotWithShape="1">
                <a:blip r:embed="rId2"/>
                <a:stretch>
                  <a:fillRect t="-419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263186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N°9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-4223" y="1772816"/>
                <a:ext cx="9144000" cy="508518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85000" lnSpcReduction="2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5">
                  <a:buFont typeface="Wingdings" panose="05000000000000000000" pitchFamily="2" charset="2"/>
                  <a:buChar char="Ø"/>
                </a:pPr>
                <a:r>
                  <a:rPr lang="fr-FR" sz="5200" b="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5200" b="0" i="0" smtClean="0">
                        <a:latin typeface="Cambria Math"/>
                        <a:ea typeface="Cambria Math" panose="02040503050406030204" pitchFamily="18" charset="0"/>
                      </a:rPr>
                      <m:t>AB</m:t>
                    </m:r>
                    <m:r>
                      <a:rPr lang="fr-FR" sz="5200" b="0" i="1" smtClean="0">
                        <a:latin typeface="Cambria Math"/>
                        <a:ea typeface="Cambria Math" panose="02040503050406030204" pitchFamily="18" charset="0"/>
                      </a:rPr>
                      <m:t>=5</m:t>
                    </m:r>
                  </m:oMath>
                </a14:m>
                <a:endParaRPr lang="fr-FR" sz="5200" b="0" dirty="0">
                  <a:ea typeface="Cambria Math" panose="02040503050406030204" pitchFamily="18" charset="0"/>
                </a:endParaRPr>
              </a:p>
              <a:p>
                <a:pPr lvl="5">
                  <a:buFont typeface="Wingdings" panose="05000000000000000000" pitchFamily="2" charset="2"/>
                  <a:buChar char="Ø"/>
                </a:pPr>
                <a:r>
                  <a:rPr lang="fr-FR" sz="52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5200" b="0" i="0" smtClean="0">
                        <a:latin typeface="Cambria Math"/>
                        <a:ea typeface="Cambria Math" panose="02040503050406030204" pitchFamily="18" charset="0"/>
                      </a:rPr>
                      <m:t>AC</m:t>
                    </m:r>
                    <m:r>
                      <a:rPr lang="fr-FR" sz="5200" b="0" i="0" smtClean="0">
                        <a:latin typeface="Cambria Math"/>
                        <a:ea typeface="Cambria Math" panose="02040503050406030204" pitchFamily="18" charset="0"/>
                      </a:rPr>
                      <m:t>=</m:t>
                    </m:r>
                    <m:r>
                      <a:rPr lang="fr-FR" sz="5200" b="0" i="1" smtClean="0">
                        <a:latin typeface="Cambria Math"/>
                        <a:ea typeface="Cambria Math" panose="02040503050406030204" pitchFamily="18" charset="0"/>
                      </a:rPr>
                      <m:t>6</m:t>
                    </m:r>
                  </m:oMath>
                </a14:m>
                <a:endParaRPr lang="fr-FR" sz="52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lvl="5">
                  <a:buFont typeface="Wingdings" panose="05000000000000000000" pitchFamily="2" charset="2"/>
                  <a:buChar char="Ø"/>
                </a:pPr>
                <a:r>
                  <a:rPr lang="fr-FR" sz="52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5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sz="5200" b="0" i="0" smtClean="0">
                            <a:latin typeface="Cambria Math"/>
                            <a:ea typeface="Cambria Math" panose="02040503050406030204" pitchFamily="18" charset="0"/>
                          </a:rPr>
                          <m:t>AB</m:t>
                        </m:r>
                      </m:e>
                    </m:acc>
                    <m:r>
                      <a:rPr lang="fr-FR" sz="5200">
                        <a:latin typeface="Cambria Math"/>
                        <a:ea typeface="Cambria Math" panose="02040503050406030204" pitchFamily="18" charset="0"/>
                      </a:rPr>
                      <m:t>∙</m:t>
                    </m:r>
                    <m:acc>
                      <m:accPr>
                        <m:chr m:val="⃗"/>
                        <m:ctrlPr>
                          <a:rPr lang="fr-FR" sz="5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sz="5200" b="0" i="0" smtClean="0">
                            <a:latin typeface="Cambria Math"/>
                            <a:ea typeface="Cambria Math" panose="02040503050406030204" pitchFamily="18" charset="0"/>
                          </a:rPr>
                          <m:t>AC</m:t>
                        </m:r>
                      </m:e>
                    </m:acc>
                    <m:r>
                      <a:rPr lang="fr-FR" sz="5200" b="0" i="0" smtClean="0">
                        <a:latin typeface="Cambria Math"/>
                        <a:ea typeface="Cambria Math" panose="02040503050406030204" pitchFamily="18" charset="0"/>
                      </a:rPr>
                      <m:t>=−15</m:t>
                    </m:r>
                  </m:oMath>
                </a14:m>
                <a:endParaRPr lang="fr-FR" sz="52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6400" b="1" dirty="0">
                  <a:solidFill>
                    <a:srgbClr val="FF0000"/>
                  </a:solidFill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6400" b="1" dirty="0">
                    <a:solidFill>
                      <a:srgbClr val="FF0000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fr-FR" sz="6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accPr>
                      <m:e>
                        <m:r>
                          <a:rPr lang="fr-FR" sz="6400" b="1" i="0" smtClean="0">
                            <a:solidFill>
                              <a:srgbClr val="FF0000"/>
                            </a:solidFill>
                            <a:latin typeface="Cambria Math"/>
                            <a:ea typeface="Cambria" panose="02040503050406030204" pitchFamily="18" charset="0"/>
                          </a:rPr>
                          <m:t>𝐁𝐀𝐂</m:t>
                        </m:r>
                      </m:e>
                    </m:acc>
                  </m:oMath>
                </a14:m>
                <a:r>
                  <a:rPr lang="fr-FR" sz="6400" b="1" dirty="0">
                    <a:solidFill>
                      <a:srgbClr val="FF0000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= ?</a:t>
                </a:r>
              </a:p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4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fr-FR" sz="48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4223" y="1772816"/>
                <a:ext cx="9144000" cy="5085184"/>
              </a:xfrm>
              <a:prstGeom prst="rect">
                <a:avLst/>
              </a:prstGeom>
              <a:blipFill rotWithShape="1">
                <a:blip r:embed="rId2"/>
                <a:stretch>
                  <a:fillRect t="-419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149039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N°10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-4223" y="1772816"/>
                <a:ext cx="9144000" cy="508518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92500" lnSpcReduction="1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114300" indent="0" algn="ctr">
                  <a:buNone/>
                </a:pPr>
                <a:r>
                  <a:rPr lang="fr-FR" sz="4800" b="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Dans un repère orthonormé,</a:t>
                </a:r>
              </a:p>
              <a:p>
                <a:pPr algn="ctr">
                  <a:buFont typeface="Wingdings" panose="05000000000000000000" pitchFamily="2" charset="2"/>
                  <a:buChar char="Ø"/>
                </a:pPr>
                <a:r>
                  <a:rPr lang="fr-FR" sz="48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4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sz="48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AB</m:t>
                        </m:r>
                      </m:e>
                    </m:acc>
                    <m:r>
                      <a:rPr lang="fr-FR" sz="4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fr-FR" sz="4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fr-FR" sz="4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fr-FR" sz="4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3</m:t>
                            </m:r>
                          </m:e>
                          <m:e>
                            <m:r>
                              <a:rPr lang="fr-FR" sz="4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4</m:t>
                            </m:r>
                          </m:e>
                        </m:eqArr>
                      </m:e>
                    </m:d>
                    <m:r>
                      <a:rPr lang="fr-FR" sz="4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sz="48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et 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4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sz="4800" b="0" i="0" smtClean="0">
                            <a:latin typeface="Cambria Math"/>
                            <a:ea typeface="Cambria Math" panose="02040503050406030204" pitchFamily="18" charset="0"/>
                          </a:rPr>
                          <m:t>AC</m:t>
                        </m:r>
                      </m:e>
                    </m:acc>
                    <m:d>
                      <m:dPr>
                        <m:ctrlPr>
                          <a:rPr lang="fr-FR" sz="4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fr-FR" sz="4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fr-FR" sz="4800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  <m:t>4</m:t>
                            </m:r>
                          </m:e>
                          <m:e>
                            <m:r>
                              <a:rPr lang="fr-FR" sz="4800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  <m:t>−3</m:t>
                            </m:r>
                          </m:e>
                        </m:eqArr>
                      </m:e>
                    </m:d>
                    <m:r>
                      <a:rPr lang="fr-FR" sz="4800" b="0" i="0" smtClean="0">
                        <a:latin typeface="Cambria Math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endParaRPr lang="fr-FR" sz="48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5200" b="1" dirty="0">
                  <a:solidFill>
                    <a:srgbClr val="FF0000"/>
                  </a:solidFill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5800" b="1" dirty="0">
                    <a:solidFill>
                      <a:srgbClr val="FF0000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fr-FR" sz="5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accPr>
                      <m:e>
                        <m:r>
                          <a:rPr lang="fr-FR" sz="5800" b="1" i="0" smtClean="0">
                            <a:solidFill>
                              <a:srgbClr val="FF0000"/>
                            </a:solidFill>
                            <a:latin typeface="Cambria Math"/>
                            <a:ea typeface="Cambria" panose="02040503050406030204" pitchFamily="18" charset="0"/>
                          </a:rPr>
                          <m:t>𝐁𝐀𝐂</m:t>
                        </m:r>
                      </m:e>
                    </m:acc>
                  </m:oMath>
                </a14:m>
                <a:r>
                  <a:rPr lang="fr-FR" sz="5800" b="1" dirty="0">
                    <a:solidFill>
                      <a:srgbClr val="FF0000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= ?</a:t>
                </a:r>
              </a:p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4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fr-FR" sz="48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4223" y="1772816"/>
                <a:ext cx="9144000" cy="5085184"/>
              </a:xfrm>
              <a:prstGeom prst="rect">
                <a:avLst/>
              </a:prstGeom>
              <a:blipFill rotWithShape="1">
                <a:blip r:embed="rId2"/>
                <a:stretch>
                  <a:fillRect t="-371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279674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3"/>
          <p:cNvSpPr txBox="1">
            <a:spLocks/>
          </p:cNvSpPr>
          <p:nvPr/>
        </p:nvSpPr>
        <p:spPr>
          <a:xfrm>
            <a:off x="457200" y="2348880"/>
            <a:ext cx="8229600" cy="2232248"/>
          </a:xfrm>
          <a:prstGeom prst="roundRect">
            <a:avLst/>
          </a:prstGeom>
          <a:solidFill>
            <a:schemeClr val="bg1">
              <a:lumMod val="65000"/>
              <a:alpha val="60000"/>
            </a:schemeClr>
          </a:solidFill>
          <a:ln w="25400" cap="flat" cmpd="sng" algn="ctr">
            <a:noFill/>
            <a:prstDash val="solid"/>
          </a:ln>
          <a:effectLst>
            <a:outerShdw blurRad="44450" dist="27940" dir="540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fr-FR" sz="6000" b="1" cap="small">
                <a:solidFill>
                  <a:srgbClr val="FF0000"/>
                </a:solidFill>
                <a:latin typeface="Georgia" pitchFamily="18" charset="0"/>
                <a:ea typeface="+mj-ea"/>
                <a:cs typeface="Arial" pitchFamily="34" charset="0"/>
              </a:rPr>
              <a:t>Correction</a:t>
            </a:r>
            <a:endParaRPr lang="fr-F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13636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47500" lnSpcReduction="2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800" dirty="0"/>
              </a:p>
              <a:p>
                <a:pPr marL="0" indent="0" algn="ctr">
                  <a:buFont typeface="Arial" panose="020B0604020202020204" pitchFamily="34" charset="0"/>
                  <a:buNone/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8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sz="8400" b="0" i="0" smtClean="0">
                            <a:latin typeface="Cambria Math"/>
                            <a:ea typeface="Cambria Math" panose="02040503050406030204" pitchFamily="18" charset="0"/>
                          </a:rPr>
                          <m:t>AB</m:t>
                        </m:r>
                      </m:e>
                    </m:acc>
                  </m:oMath>
                </a14:m>
                <a:r>
                  <a:rPr lang="fr-FR" sz="8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et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8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sz="8400" b="0" i="0" smtClean="0">
                            <a:latin typeface="Cambria Math"/>
                            <a:ea typeface="Cambria Math" panose="02040503050406030204" pitchFamily="18" charset="0"/>
                          </a:rPr>
                          <m:t>AC</m:t>
                        </m:r>
                      </m:e>
                    </m:acc>
                  </m:oMath>
                </a14:m>
                <a:r>
                  <a:rPr lang="fr-FR" sz="8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sont colinéaires et de</a:t>
                </a:r>
              </a:p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fr-FR" sz="8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même sens. On sait que :</a:t>
                </a:r>
              </a:p>
              <a:p>
                <a:pPr lvl="5">
                  <a:buFont typeface="Wingdings" panose="05000000000000000000" pitchFamily="2" charset="2"/>
                  <a:buChar char="Ø"/>
                </a:pPr>
                <a:r>
                  <a:rPr lang="fr-FR" sz="8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8400" b="0" i="0" smtClean="0">
                        <a:latin typeface="Cambria Math"/>
                        <a:ea typeface="Cambria Math" panose="02040503050406030204" pitchFamily="18" charset="0"/>
                      </a:rPr>
                      <m:t>AB</m:t>
                    </m:r>
                    <m:r>
                      <a:rPr lang="fr-FR" sz="8400" b="0" i="0" smtClean="0">
                        <a:latin typeface="Cambria Math"/>
                        <a:ea typeface="Cambria Math" panose="02040503050406030204" pitchFamily="18" charset="0"/>
                      </a:rPr>
                      <m:t>=3</m:t>
                    </m:r>
                  </m:oMath>
                </a14:m>
                <a:endParaRPr lang="fr-FR" sz="84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lvl="5">
                  <a:buFont typeface="Wingdings" panose="05000000000000000000" pitchFamily="2" charset="2"/>
                  <a:buChar char="Ø"/>
                </a:pPr>
                <a:r>
                  <a:rPr lang="fr-FR" sz="84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8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sz="8400" b="0" i="0" smtClean="0">
                            <a:latin typeface="Cambria Math"/>
                            <a:ea typeface="Cambria Math" panose="02040503050406030204" pitchFamily="18" charset="0"/>
                          </a:rPr>
                          <m:t>AB</m:t>
                        </m:r>
                      </m:e>
                    </m:acc>
                    <m:r>
                      <a:rPr lang="fr-FR" sz="8400">
                        <a:latin typeface="Cambria Math"/>
                        <a:ea typeface="Cambria Math" panose="02040503050406030204" pitchFamily="18" charset="0"/>
                      </a:rPr>
                      <m:t>∙</m:t>
                    </m:r>
                    <m:acc>
                      <m:accPr>
                        <m:chr m:val="⃗"/>
                        <m:ctrlPr>
                          <a:rPr lang="fr-FR" sz="8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sz="8400" b="0" i="0" smtClean="0">
                            <a:latin typeface="Cambria Math"/>
                            <a:ea typeface="Cambria Math" panose="02040503050406030204" pitchFamily="18" charset="0"/>
                          </a:rPr>
                          <m:t>AC</m:t>
                        </m:r>
                      </m:e>
                    </m:acc>
                    <m:r>
                      <a:rPr lang="fr-FR" sz="8400" b="0" i="0" smtClean="0">
                        <a:latin typeface="Cambria Math"/>
                        <a:ea typeface="Cambria Math" panose="02040503050406030204" pitchFamily="18" charset="0"/>
                      </a:rPr>
                      <m:t>=12</m:t>
                    </m:r>
                  </m:oMath>
                </a14:m>
                <a:endParaRPr lang="fr-FR" sz="84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2286000" lvl="5" indent="0">
                  <a:buNone/>
                </a:pPr>
                <a:endParaRPr lang="fr-FR" sz="42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lvl="5" indent="0" algn="ctr">
                  <a:buNone/>
                </a:pPr>
                <a:r>
                  <a:rPr lang="fr-FR" sz="9300" b="1" dirty="0">
                    <a:solidFill>
                      <a:srgbClr val="FF0000"/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93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9300" b="1" i="0">
                            <a:solidFill>
                              <a:srgbClr val="FF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𝐀𝐁</m:t>
                        </m:r>
                      </m:e>
                    </m:acc>
                    <m:r>
                      <a:rPr lang="fr-FR" sz="9300" b="1">
                        <a:solidFill>
                          <a:srgbClr val="FF0000"/>
                        </a:solidFill>
                        <a:latin typeface="Cambria Math"/>
                        <a:ea typeface="Cambria Math" panose="02040503050406030204" pitchFamily="18" charset="0"/>
                      </a:rPr>
                      <m:t>∙</m:t>
                    </m:r>
                    <m:acc>
                      <m:accPr>
                        <m:chr m:val="⃗"/>
                        <m:ctrlPr>
                          <a:rPr lang="fr-FR" sz="93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9300" b="1" i="0">
                            <a:solidFill>
                              <a:srgbClr val="FF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𝐀𝐂</m:t>
                        </m:r>
                      </m:e>
                    </m:acc>
                    <m:r>
                      <a:rPr lang="fr-FR" sz="9300" b="1" i="0">
                        <a:solidFill>
                          <a:srgbClr val="FF0000"/>
                        </a:solidFill>
                        <a:latin typeface="Cambria Math"/>
                        <a:ea typeface="Cambria Math" panose="02040503050406030204" pitchFamily="18" charset="0"/>
                      </a:rPr>
                      <m:t>=</m:t>
                    </m:r>
                    <m:r>
                      <a:rPr lang="fr-FR" sz="9300" b="1" i="0" smtClean="0">
                        <a:solidFill>
                          <a:srgbClr val="FF0000"/>
                        </a:solidFill>
                        <a:latin typeface="Cambria Math"/>
                        <a:ea typeface="Cambria Math" panose="02040503050406030204" pitchFamily="18" charset="0"/>
                      </a:rPr>
                      <m:t>𝐀𝐁</m:t>
                    </m:r>
                    <m:r>
                      <a:rPr lang="fr-FR" sz="9300" b="1" i="0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×</m:t>
                    </m:r>
                    <m:r>
                      <a:rPr lang="fr-FR" sz="9300" b="1" i="0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𝐀𝐂</m:t>
                    </m:r>
                    <m:r>
                      <a:rPr lang="fr-FR" sz="9300" b="1" i="0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=</m:t>
                    </m:r>
                    <m:r>
                      <a:rPr lang="fr-FR" sz="9300" b="1" i="0">
                        <a:solidFill>
                          <a:srgbClr val="FF0000"/>
                        </a:solidFill>
                        <a:latin typeface="Cambria Math"/>
                        <a:ea typeface="Cambria Math" panose="02040503050406030204" pitchFamily="18" charset="0"/>
                      </a:rPr>
                      <m:t>𝟏𝟐</m:t>
                    </m:r>
                  </m:oMath>
                </a14:m>
                <a:endParaRPr lang="fr-FR" sz="9300" b="1" dirty="0">
                  <a:solidFill>
                    <a:srgbClr val="FF0000"/>
                  </a:solidFill>
                  <a:ea typeface="Cambria Math" panose="02040503050406030204" pitchFamily="18" charset="0"/>
                </a:endParaRPr>
              </a:p>
              <a:p>
                <a:pPr marL="0" lvl="5" indent="0" algn="ctr">
                  <a:buNone/>
                </a:pPr>
                <a:r>
                  <a:rPr lang="fr-FR" sz="9300" b="1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Donc  </a:t>
                </a:r>
                <a14:m>
                  <m:oMath xmlns:m="http://schemas.openxmlformats.org/officeDocument/2006/math">
                    <m:r>
                      <a:rPr lang="fr-FR" sz="9300" b="1" i="0" smtClean="0">
                        <a:solidFill>
                          <a:srgbClr val="FF0000"/>
                        </a:solidFill>
                        <a:latin typeface="Cambria Math"/>
                        <a:ea typeface="Cambria Math" panose="02040503050406030204" pitchFamily="18" charset="0"/>
                      </a:rPr>
                      <m:t>𝐀𝐂</m:t>
                    </m:r>
                    <m:r>
                      <a:rPr lang="fr-FR" sz="9300" b="1" i="0" smtClean="0">
                        <a:solidFill>
                          <a:srgbClr val="FF0000"/>
                        </a:solidFill>
                        <a:latin typeface="Cambria Math"/>
                        <a:ea typeface="Cambria Math" panose="02040503050406030204" pitchFamily="18" charset="0"/>
                      </a:rPr>
                      <m:t>=</m:t>
                    </m:r>
                    <m:r>
                      <a:rPr lang="fr-FR" sz="9300" b="1" i="0" smtClean="0">
                        <a:solidFill>
                          <a:srgbClr val="FF0000"/>
                        </a:solidFill>
                        <a:latin typeface="Cambria Math"/>
                        <a:ea typeface="Cambria Math" panose="02040503050406030204" pitchFamily="18" charset="0"/>
                      </a:rPr>
                      <m:t>𝟒</m:t>
                    </m:r>
                  </m:oMath>
                </a14:m>
                <a:endParaRPr lang="fr-FR" sz="9300" b="1" dirty="0">
                  <a:solidFill>
                    <a:srgbClr val="FF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4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fr-FR" sz="48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ZoneTexte 1"/>
          <p:cNvSpPr txBox="1"/>
          <p:nvPr/>
        </p:nvSpPr>
        <p:spPr>
          <a:xfrm rot="1004915">
            <a:off x="6380121" y="3353160"/>
            <a:ext cx="20856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>
                <a:solidFill>
                  <a:srgbClr val="CC0099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AC</a:t>
            </a:r>
            <a:r>
              <a:rPr lang="fr-FR" sz="4000" b="1" dirty="0">
                <a:solidFill>
                  <a:srgbClr val="CC0099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= ?</a:t>
            </a:r>
          </a:p>
        </p:txBody>
      </p:sp>
    </p:spTree>
    <p:extLst>
      <p:ext uri="{BB962C8B-B14F-4D97-AF65-F5344CB8AC3E}">
        <p14:creationId xmlns:p14="http://schemas.microsoft.com/office/powerpoint/2010/main" val="883473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55000" lnSpcReduction="2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800" dirty="0"/>
              </a:p>
              <a:p>
                <a:pPr marL="0" indent="0" algn="ctr">
                  <a:buFont typeface="Arial" panose="020B0604020202020204" pitchFamily="34" charset="0"/>
                  <a:buNone/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73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sz="7300" b="0" i="0" smtClean="0">
                            <a:latin typeface="Cambria Math"/>
                            <a:ea typeface="Cambria Math" panose="02040503050406030204" pitchFamily="18" charset="0"/>
                          </a:rPr>
                          <m:t>AB</m:t>
                        </m:r>
                      </m:e>
                    </m:acc>
                  </m:oMath>
                </a14:m>
                <a:r>
                  <a:rPr lang="fr-FR" sz="73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et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73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sz="7300" b="0" i="0" smtClean="0">
                            <a:latin typeface="Cambria Math"/>
                            <a:ea typeface="Cambria Math" panose="02040503050406030204" pitchFamily="18" charset="0"/>
                          </a:rPr>
                          <m:t>AC</m:t>
                        </m:r>
                      </m:e>
                    </m:acc>
                  </m:oMath>
                </a14:m>
                <a:r>
                  <a:rPr lang="fr-FR" sz="73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sont colinéaires et de</a:t>
                </a:r>
              </a:p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fr-FR" sz="73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sens contraires. On sait que :</a:t>
                </a:r>
              </a:p>
              <a:p>
                <a:pPr lvl="5">
                  <a:buFont typeface="Wingdings" panose="05000000000000000000" pitchFamily="2" charset="2"/>
                  <a:buChar char="Ø"/>
                </a:pPr>
                <a:r>
                  <a:rPr lang="fr-FR" sz="73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7300" b="0" i="0" smtClean="0">
                        <a:latin typeface="Cambria Math"/>
                        <a:ea typeface="Cambria Math" panose="02040503050406030204" pitchFamily="18" charset="0"/>
                      </a:rPr>
                      <m:t>AB</m:t>
                    </m:r>
                    <m:r>
                      <a:rPr lang="fr-FR" sz="7300" b="0" i="0" smtClean="0">
                        <a:latin typeface="Cambria Math"/>
                        <a:ea typeface="Cambria Math" panose="02040503050406030204" pitchFamily="18" charset="0"/>
                      </a:rPr>
                      <m:t>=3</m:t>
                    </m:r>
                  </m:oMath>
                </a14:m>
                <a:endParaRPr lang="fr-FR" sz="73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lvl="5">
                  <a:buFont typeface="Wingdings" panose="05000000000000000000" pitchFamily="2" charset="2"/>
                  <a:buChar char="Ø"/>
                </a:pPr>
                <a:r>
                  <a:rPr lang="fr-FR" sz="73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73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sz="7300" b="0" i="0" smtClean="0">
                            <a:latin typeface="Cambria Math"/>
                            <a:ea typeface="Cambria Math" panose="02040503050406030204" pitchFamily="18" charset="0"/>
                          </a:rPr>
                          <m:t>AB</m:t>
                        </m:r>
                      </m:e>
                    </m:acc>
                    <m:r>
                      <a:rPr lang="fr-FR" sz="7300">
                        <a:latin typeface="Cambria Math"/>
                        <a:ea typeface="Cambria Math" panose="02040503050406030204" pitchFamily="18" charset="0"/>
                      </a:rPr>
                      <m:t>∙</m:t>
                    </m:r>
                    <m:acc>
                      <m:accPr>
                        <m:chr m:val="⃗"/>
                        <m:ctrlPr>
                          <a:rPr lang="fr-FR" sz="73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sz="7300" b="0" i="0" smtClean="0">
                            <a:latin typeface="Cambria Math"/>
                            <a:ea typeface="Cambria Math" panose="02040503050406030204" pitchFamily="18" charset="0"/>
                          </a:rPr>
                          <m:t>AC</m:t>
                        </m:r>
                      </m:e>
                    </m:acc>
                    <m:r>
                      <a:rPr lang="fr-FR" sz="7300" b="0" i="0" smtClean="0">
                        <a:latin typeface="Cambria Math"/>
                        <a:ea typeface="Cambria Math" panose="02040503050406030204" pitchFamily="18" charset="0"/>
                      </a:rPr>
                      <m:t>=−21</m:t>
                    </m:r>
                  </m:oMath>
                </a14:m>
                <a:endParaRPr lang="fr-FR" sz="73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algn="ctr">
                  <a:buFont typeface="Wingdings" panose="05000000000000000000" pitchFamily="2" charset="2"/>
                  <a:buChar char="§"/>
                </a:pPr>
                <a:endParaRPr lang="fr-FR" sz="4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lvl="5" indent="0" algn="ctr">
                  <a:buNone/>
                </a:pPr>
                <a:r>
                  <a:rPr lang="fr-FR" sz="8000" b="1" dirty="0">
                    <a:solidFill>
                      <a:srgbClr val="FF0000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</a:t>
                </a:r>
                <a:r>
                  <a:rPr lang="fr-FR" sz="8000" b="1" dirty="0">
                    <a:solidFill>
                      <a:srgbClr val="FF0000"/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80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8000" b="1">
                            <a:solidFill>
                              <a:srgbClr val="FF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𝐀𝐁</m:t>
                        </m:r>
                      </m:e>
                    </m:acc>
                    <m:r>
                      <a:rPr lang="fr-FR" sz="8000" b="1">
                        <a:solidFill>
                          <a:srgbClr val="FF0000"/>
                        </a:solidFill>
                        <a:latin typeface="Cambria Math"/>
                        <a:ea typeface="Cambria Math" panose="02040503050406030204" pitchFamily="18" charset="0"/>
                      </a:rPr>
                      <m:t>∙</m:t>
                    </m:r>
                    <m:acc>
                      <m:accPr>
                        <m:chr m:val="⃗"/>
                        <m:ctrlPr>
                          <a:rPr lang="fr-FR" sz="80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8000" b="1">
                            <a:solidFill>
                              <a:srgbClr val="FF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𝐀𝐂</m:t>
                        </m:r>
                      </m:e>
                    </m:acc>
                    <m:r>
                      <a:rPr lang="fr-FR" sz="8000" b="1">
                        <a:solidFill>
                          <a:srgbClr val="FF0000"/>
                        </a:solidFill>
                        <a:latin typeface="Cambria Math"/>
                        <a:ea typeface="Cambria Math" panose="02040503050406030204" pitchFamily="18" charset="0"/>
                      </a:rPr>
                      <m:t>=</m:t>
                    </m:r>
                    <m:r>
                      <a:rPr lang="fr-FR" sz="8000" b="1" i="0" smtClean="0">
                        <a:solidFill>
                          <a:srgbClr val="FF0000"/>
                        </a:solidFill>
                        <a:latin typeface="Cambria Math"/>
                        <a:ea typeface="Cambria Math" panose="02040503050406030204" pitchFamily="18" charset="0"/>
                      </a:rPr>
                      <m:t>−</m:t>
                    </m:r>
                    <m:r>
                      <a:rPr lang="fr-FR" sz="8000" b="1">
                        <a:solidFill>
                          <a:srgbClr val="FF0000"/>
                        </a:solidFill>
                        <a:latin typeface="Cambria Math"/>
                        <a:ea typeface="Cambria Math" panose="02040503050406030204" pitchFamily="18" charset="0"/>
                      </a:rPr>
                      <m:t>𝐀𝐁</m:t>
                    </m:r>
                    <m:r>
                      <a:rPr lang="fr-FR" sz="8000" b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×</m:t>
                    </m:r>
                    <m:r>
                      <a:rPr lang="fr-FR" sz="8000" b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𝐀𝐂</m:t>
                    </m:r>
                    <m:r>
                      <a:rPr lang="fr-FR" sz="8000" b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=−</m:t>
                    </m:r>
                    <m:r>
                      <a:rPr lang="fr-FR" sz="8000" b="1" i="0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𝟐𝟏</m:t>
                    </m:r>
                  </m:oMath>
                </a14:m>
                <a:endParaRPr lang="fr-FR" sz="8000" b="1" dirty="0">
                  <a:solidFill>
                    <a:srgbClr val="FF0000"/>
                  </a:solidFill>
                  <a:ea typeface="Cambria Math" panose="02040503050406030204" pitchFamily="18" charset="0"/>
                </a:endParaRPr>
              </a:p>
              <a:p>
                <a:pPr marL="0" lvl="5" indent="0" algn="ctr">
                  <a:buNone/>
                </a:pPr>
                <a:r>
                  <a:rPr lang="fr-FR" sz="8000" b="1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Donc  </a:t>
                </a:r>
                <a14:m>
                  <m:oMath xmlns:m="http://schemas.openxmlformats.org/officeDocument/2006/math">
                    <m:r>
                      <a:rPr lang="fr-FR" sz="8000" b="1">
                        <a:solidFill>
                          <a:srgbClr val="FF0000"/>
                        </a:solidFill>
                        <a:latin typeface="Cambria Math"/>
                        <a:ea typeface="Cambria Math" panose="02040503050406030204" pitchFamily="18" charset="0"/>
                      </a:rPr>
                      <m:t>𝐀𝐂</m:t>
                    </m:r>
                    <m:r>
                      <a:rPr lang="fr-FR" sz="8000" b="1">
                        <a:solidFill>
                          <a:srgbClr val="FF0000"/>
                        </a:solidFill>
                        <a:latin typeface="Cambria Math"/>
                        <a:ea typeface="Cambria Math" panose="02040503050406030204" pitchFamily="18" charset="0"/>
                      </a:rPr>
                      <m:t>=</m:t>
                    </m:r>
                    <m:r>
                      <a:rPr lang="fr-FR" sz="8000" b="1" i="0" smtClean="0">
                        <a:solidFill>
                          <a:srgbClr val="FF0000"/>
                        </a:solidFill>
                        <a:latin typeface="Cambria Math"/>
                        <a:ea typeface="Cambria Math" panose="02040503050406030204" pitchFamily="18" charset="0"/>
                      </a:rPr>
                      <m:t>𝟕</m:t>
                    </m:r>
                  </m:oMath>
                </a14:m>
                <a:endParaRPr lang="fr-FR" sz="8000" b="1" dirty="0">
                  <a:solidFill>
                    <a:srgbClr val="FF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4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fr-FR" sz="48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ZoneTexte 6"/>
          <p:cNvSpPr txBox="1"/>
          <p:nvPr/>
        </p:nvSpPr>
        <p:spPr>
          <a:xfrm rot="1004915">
            <a:off x="6380121" y="3353160"/>
            <a:ext cx="20856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>
                <a:solidFill>
                  <a:srgbClr val="CC0099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AC</a:t>
            </a:r>
            <a:r>
              <a:rPr lang="fr-FR" sz="4000" b="1" dirty="0">
                <a:solidFill>
                  <a:srgbClr val="CC0099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= ?</a:t>
            </a:r>
          </a:p>
        </p:txBody>
      </p:sp>
    </p:spTree>
    <p:extLst>
      <p:ext uri="{BB962C8B-B14F-4D97-AF65-F5344CB8AC3E}">
        <p14:creationId xmlns:p14="http://schemas.microsoft.com/office/powerpoint/2010/main" val="2014466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-34489" y="1613279"/>
                <a:ext cx="9144000" cy="5272105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40000" lnSpcReduction="2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5">
                  <a:buFont typeface="Wingdings" panose="05000000000000000000" pitchFamily="2" charset="2"/>
                  <a:buChar char="Ø"/>
                </a:pPr>
                <a:r>
                  <a:rPr lang="fr-FR" sz="10000" b="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10000" b="0" i="0" smtClean="0">
                        <a:latin typeface="Cambria Math"/>
                        <a:ea typeface="Cambria Math" panose="02040503050406030204" pitchFamily="18" charset="0"/>
                      </a:rPr>
                      <m:t>AB</m:t>
                    </m:r>
                    <m:r>
                      <a:rPr lang="fr-FR" sz="10000" b="0" i="1" smtClean="0">
                        <a:latin typeface="Cambria Math"/>
                        <a:ea typeface="Cambria Math" panose="02040503050406030204" pitchFamily="18" charset="0"/>
                      </a:rPr>
                      <m:t>=3</m:t>
                    </m:r>
                  </m:oMath>
                </a14:m>
                <a:endParaRPr lang="fr-FR" sz="10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lvl="5">
                  <a:buFont typeface="Wingdings" panose="05000000000000000000" pitchFamily="2" charset="2"/>
                  <a:buChar char="Ø"/>
                </a:pPr>
                <a:r>
                  <a:rPr lang="fr-FR" sz="100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10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sz="10000" b="0" i="0" smtClean="0">
                            <a:latin typeface="Cambria Math"/>
                            <a:ea typeface="Cambria Math" panose="02040503050406030204" pitchFamily="18" charset="0"/>
                          </a:rPr>
                          <m:t>AB</m:t>
                        </m:r>
                      </m:e>
                    </m:acc>
                    <m:r>
                      <a:rPr lang="fr-FR" sz="10000">
                        <a:latin typeface="Cambria Math"/>
                        <a:ea typeface="Cambria Math" panose="02040503050406030204" pitchFamily="18" charset="0"/>
                      </a:rPr>
                      <m:t>∙</m:t>
                    </m:r>
                    <m:acc>
                      <m:accPr>
                        <m:chr m:val="⃗"/>
                        <m:ctrlPr>
                          <a:rPr lang="fr-FR" sz="10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sz="10000" b="0" i="0" smtClean="0">
                            <a:latin typeface="Cambria Math"/>
                            <a:ea typeface="Cambria Math" panose="02040503050406030204" pitchFamily="18" charset="0"/>
                          </a:rPr>
                          <m:t>AC</m:t>
                        </m:r>
                      </m:e>
                    </m:acc>
                    <m:r>
                      <a:rPr lang="fr-FR" sz="10000" b="0" i="0" smtClean="0">
                        <a:latin typeface="Cambria Math"/>
                        <a:ea typeface="Cambria Math" panose="02040503050406030204" pitchFamily="18" charset="0"/>
                      </a:rPr>
                      <m:t>=9</m:t>
                    </m:r>
                  </m:oMath>
                </a14:m>
                <a:r>
                  <a:rPr lang="fr-FR" sz="10000" b="0" dirty="0">
                    <a:ea typeface="Cambria Math" panose="02040503050406030204" pitchFamily="18" charset="0"/>
                  </a:rPr>
                  <a:t> </a:t>
                </a:r>
              </a:p>
              <a:p>
                <a:pPr lvl="5">
                  <a:buFont typeface="Wingdings" panose="05000000000000000000" pitchFamily="2" charset="2"/>
                  <a:buChar char="Ø"/>
                </a:pPr>
                <a:r>
                  <a:rPr lang="fr-FR" sz="10000" b="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fr-FR" sz="10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sz="10000" b="0" i="0" smtClean="0">
                            <a:latin typeface="Cambria Math"/>
                            <a:ea typeface="Cambria Math" panose="02040503050406030204" pitchFamily="18" charset="0"/>
                          </a:rPr>
                          <m:t>BAC</m:t>
                        </m:r>
                      </m:e>
                    </m:acc>
                    <m:r>
                      <a:rPr lang="fr-FR" sz="10000" b="0" i="1" smtClean="0">
                        <a:latin typeface="Cambria Math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FR" sz="100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10000" i="1" dirty="0" smtClean="0">
                            <a:latin typeface="Cambria Math"/>
                            <a:ea typeface="Cambria Math"/>
                          </a:rPr>
                          <m:t>𝜋</m:t>
                        </m:r>
                      </m:num>
                      <m:den>
                        <m:r>
                          <a:rPr lang="fr-FR" sz="10000" b="0" i="1" dirty="0" smtClean="0">
                            <a:latin typeface="Cambria Math"/>
                            <a:ea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endParaRPr lang="fr-FR" sz="6400" b="1" dirty="0">
                  <a:solidFill>
                    <a:srgbClr val="FF0000"/>
                  </a:solidFill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marL="0" lvl="5" indent="0" algn="ctr">
                  <a:buNone/>
                </a:pPr>
                <a:r>
                  <a:rPr lang="fr-FR" sz="11000" b="1" dirty="0">
                    <a:solidFill>
                      <a:srgbClr val="FF0000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110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11000" b="1">
                            <a:solidFill>
                              <a:srgbClr val="FF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𝐀𝐁</m:t>
                        </m:r>
                      </m:e>
                    </m:acc>
                    <m:r>
                      <a:rPr lang="fr-FR" sz="11000" b="1">
                        <a:solidFill>
                          <a:srgbClr val="FF0000"/>
                        </a:solidFill>
                        <a:latin typeface="Cambria Math"/>
                        <a:ea typeface="Cambria Math" panose="02040503050406030204" pitchFamily="18" charset="0"/>
                      </a:rPr>
                      <m:t>∙</m:t>
                    </m:r>
                    <m:acc>
                      <m:accPr>
                        <m:chr m:val="⃗"/>
                        <m:ctrlPr>
                          <a:rPr lang="fr-FR" sz="110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11000" b="1">
                            <a:solidFill>
                              <a:srgbClr val="FF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𝐀𝐂</m:t>
                        </m:r>
                      </m:e>
                    </m:acc>
                    <m:r>
                      <a:rPr lang="fr-FR" sz="11000" b="1">
                        <a:solidFill>
                          <a:srgbClr val="FF0000"/>
                        </a:solidFill>
                        <a:latin typeface="Cambria Math"/>
                        <a:ea typeface="Cambria Math" panose="02040503050406030204" pitchFamily="18" charset="0"/>
                      </a:rPr>
                      <m:t>=</m:t>
                    </m:r>
                    <m:r>
                      <a:rPr lang="fr-FR" sz="11000" b="1">
                        <a:solidFill>
                          <a:srgbClr val="FF0000"/>
                        </a:solidFill>
                        <a:latin typeface="Cambria Math"/>
                        <a:ea typeface="Cambria Math" panose="02040503050406030204" pitchFamily="18" charset="0"/>
                      </a:rPr>
                      <m:t>𝐀𝐁</m:t>
                    </m:r>
                    <m:r>
                      <a:rPr lang="fr-FR" sz="11000" b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×</m:t>
                    </m:r>
                    <m:r>
                      <a:rPr lang="fr-FR" sz="11000" b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𝐀𝐂</m:t>
                    </m:r>
                    <m:r>
                      <a:rPr lang="fr-FR" sz="110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×</m:t>
                    </m:r>
                    <m:r>
                      <a:rPr lang="fr-FR" sz="11000" b="1" i="0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𝐜𝐨𝐬</m:t>
                    </m:r>
                    <m:d>
                      <m:dPr>
                        <m:ctrlPr>
                          <a:rPr lang="fr-FR" sz="11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fr-FR" sz="110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fPr>
                          <m:num>
                            <m:r>
                              <a:rPr lang="fr-FR" sz="11000" b="1" i="1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Cambria Math"/>
                              </a:rPr>
                              <m:t>𝝅</m:t>
                            </m:r>
                          </m:num>
                          <m:den>
                            <m:r>
                              <a:rPr lang="fr-FR" sz="11000" b="1" i="1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Cambria Math"/>
                              </a:rPr>
                              <m:t>𝟑</m:t>
                            </m:r>
                          </m:den>
                        </m:f>
                      </m:e>
                    </m:d>
                  </m:oMath>
                </a14:m>
                <a:endParaRPr lang="fr-FR" sz="11000" b="1" dirty="0">
                  <a:solidFill>
                    <a:srgbClr val="FF0000"/>
                  </a:solidFill>
                  <a:ea typeface="Cambria Math" panose="02040503050406030204" pitchFamily="18" charset="0"/>
                </a:endParaRPr>
              </a:p>
              <a:p>
                <a:pPr marL="0" lvl="5" indent="0" algn="ctr">
                  <a:buNone/>
                </a:pPr>
                <a:r>
                  <a:rPr lang="fr-FR" sz="11000" b="1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Donc  </a:t>
                </a:r>
                <a14:m>
                  <m:oMath xmlns:m="http://schemas.openxmlformats.org/officeDocument/2006/math">
                    <m:r>
                      <a:rPr lang="fr-FR" sz="11000" b="1" i="0" smtClean="0">
                        <a:solidFill>
                          <a:srgbClr val="FF0000"/>
                        </a:solidFill>
                        <a:latin typeface="Cambria Math"/>
                        <a:ea typeface="Cambria Math" panose="02040503050406030204" pitchFamily="18" charset="0"/>
                      </a:rPr>
                      <m:t>𝟑</m:t>
                    </m:r>
                    <m:r>
                      <a:rPr lang="fr-FR" sz="110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×</m:t>
                    </m:r>
                    <m:r>
                      <a:rPr lang="fr-FR" sz="11000" b="1">
                        <a:solidFill>
                          <a:srgbClr val="FF0000"/>
                        </a:solidFill>
                        <a:latin typeface="Cambria Math"/>
                        <a:ea typeface="Cambria Math" panose="02040503050406030204" pitchFamily="18" charset="0"/>
                      </a:rPr>
                      <m:t>𝐀𝐂</m:t>
                    </m:r>
                    <m:r>
                      <a:rPr lang="fr-FR" sz="110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×</m:t>
                    </m:r>
                    <m:f>
                      <m:fPr>
                        <m:ctrlPr>
                          <a:rPr lang="fr-FR" sz="11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r>
                          <a:rPr lang="fr-FR" sz="110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𝟏</m:t>
                        </m:r>
                      </m:num>
                      <m:den>
                        <m:r>
                          <a:rPr lang="fr-FR" sz="110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𝟐</m:t>
                        </m:r>
                      </m:den>
                    </m:f>
                    <m:r>
                      <a:rPr lang="fr-FR" sz="11000" b="1">
                        <a:solidFill>
                          <a:srgbClr val="FF0000"/>
                        </a:solidFill>
                        <a:latin typeface="Cambria Math"/>
                        <a:ea typeface="Cambria Math" panose="02040503050406030204" pitchFamily="18" charset="0"/>
                      </a:rPr>
                      <m:t>=</m:t>
                    </m:r>
                    <m:r>
                      <a:rPr lang="fr-FR" sz="11000" b="1" i="0" smtClean="0">
                        <a:solidFill>
                          <a:srgbClr val="FF0000"/>
                        </a:solidFill>
                        <a:latin typeface="Cambria Math"/>
                        <a:ea typeface="Cambria Math" panose="02040503050406030204" pitchFamily="18" charset="0"/>
                      </a:rPr>
                      <m:t>𝟗</m:t>
                    </m:r>
                  </m:oMath>
                </a14:m>
                <a:r>
                  <a:rPr lang="fr-FR" sz="11000" b="1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</a:p>
              <a:p>
                <a:pPr marL="0" lvl="5" indent="0" algn="ctr">
                  <a:buNone/>
                </a:pPr>
                <a:r>
                  <a:rPr lang="fr-FR" sz="11000" b="1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Donc  </a:t>
                </a:r>
                <a14:m>
                  <m:oMath xmlns:m="http://schemas.openxmlformats.org/officeDocument/2006/math">
                    <m:r>
                      <a:rPr lang="fr-FR" sz="11000" b="1" i="0" smtClean="0">
                        <a:solidFill>
                          <a:srgbClr val="FF0000"/>
                        </a:solidFill>
                        <a:latin typeface="Cambria Math"/>
                        <a:ea typeface="Cambria Math" panose="02040503050406030204" pitchFamily="18" charset="0"/>
                      </a:rPr>
                      <m:t>𝐀𝐂</m:t>
                    </m:r>
                    <m:r>
                      <a:rPr lang="fr-FR" sz="11000" b="1" i="1" smtClean="0">
                        <a:solidFill>
                          <a:srgbClr val="FF0000"/>
                        </a:solidFill>
                        <a:latin typeface="Cambria Math"/>
                        <a:ea typeface="Cambria Math" panose="02040503050406030204" pitchFamily="18" charset="0"/>
                      </a:rPr>
                      <m:t>=</m:t>
                    </m:r>
                    <m:r>
                      <a:rPr lang="fr-FR" sz="11000" b="1" i="1" smtClean="0">
                        <a:solidFill>
                          <a:srgbClr val="FF0000"/>
                        </a:solidFill>
                        <a:latin typeface="Cambria Math"/>
                        <a:ea typeface="Cambria Math" panose="02040503050406030204" pitchFamily="18" charset="0"/>
                      </a:rPr>
                      <m:t>𝟔</m:t>
                    </m:r>
                  </m:oMath>
                </a14:m>
                <a:endParaRPr lang="fr-FR" sz="11000" b="1" dirty="0">
                  <a:solidFill>
                    <a:srgbClr val="FF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fr-FR" sz="48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4489" y="1613279"/>
                <a:ext cx="9144000" cy="5272105"/>
              </a:xfrm>
              <a:prstGeom prst="rect">
                <a:avLst/>
              </a:prstGeom>
              <a:blipFill rotWithShape="1">
                <a:blip r:embed="rId2"/>
                <a:stretch>
                  <a:fillRect t="-358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ZoneTexte 6"/>
          <p:cNvSpPr txBox="1"/>
          <p:nvPr/>
        </p:nvSpPr>
        <p:spPr>
          <a:xfrm rot="1004915">
            <a:off x="6222803" y="2201032"/>
            <a:ext cx="20856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>
                <a:solidFill>
                  <a:srgbClr val="CC0099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AC</a:t>
            </a:r>
            <a:r>
              <a:rPr lang="fr-FR" sz="4000" b="1" dirty="0">
                <a:solidFill>
                  <a:srgbClr val="CC0099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= ?</a:t>
            </a:r>
          </a:p>
        </p:txBody>
      </p:sp>
    </p:spTree>
    <p:extLst>
      <p:ext uri="{BB962C8B-B14F-4D97-AF65-F5344CB8AC3E}">
        <p14:creationId xmlns:p14="http://schemas.microsoft.com/office/powerpoint/2010/main" val="3448887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N°4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-34489" y="1613279"/>
                <a:ext cx="9144000" cy="5272105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40000" lnSpcReduction="2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5">
                  <a:buFont typeface="Wingdings" panose="05000000000000000000" pitchFamily="2" charset="2"/>
                  <a:buChar char="Ø"/>
                </a:pPr>
                <a:r>
                  <a:rPr lang="fr-FR" sz="10000" b="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10000" b="0" i="0" smtClean="0">
                        <a:latin typeface="Cambria Math"/>
                        <a:ea typeface="Cambria Math" panose="02040503050406030204" pitchFamily="18" charset="0"/>
                      </a:rPr>
                      <m:t>AB</m:t>
                    </m:r>
                    <m:r>
                      <a:rPr lang="fr-FR" sz="10000" b="0" i="1" smtClean="0">
                        <a:latin typeface="Cambria Math"/>
                        <a:ea typeface="Cambria Math" panose="02040503050406030204" pitchFamily="18" charset="0"/>
                      </a:rPr>
                      <m:t>=3</m:t>
                    </m:r>
                  </m:oMath>
                </a14:m>
                <a:endParaRPr lang="fr-FR" sz="10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lvl="5">
                  <a:buFont typeface="Wingdings" panose="05000000000000000000" pitchFamily="2" charset="2"/>
                  <a:buChar char="Ø"/>
                </a:pPr>
                <a:r>
                  <a:rPr lang="fr-FR" sz="100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10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sz="10000" b="0" i="0" smtClean="0">
                            <a:latin typeface="Cambria Math"/>
                            <a:ea typeface="Cambria Math" panose="02040503050406030204" pitchFamily="18" charset="0"/>
                          </a:rPr>
                          <m:t>AB</m:t>
                        </m:r>
                      </m:e>
                    </m:acc>
                    <m:r>
                      <a:rPr lang="fr-FR" sz="10000">
                        <a:latin typeface="Cambria Math"/>
                        <a:ea typeface="Cambria Math" panose="02040503050406030204" pitchFamily="18" charset="0"/>
                      </a:rPr>
                      <m:t>∙</m:t>
                    </m:r>
                    <m:acc>
                      <m:accPr>
                        <m:chr m:val="⃗"/>
                        <m:ctrlPr>
                          <a:rPr lang="fr-FR" sz="10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sz="10000" b="0" i="0" smtClean="0">
                            <a:latin typeface="Cambria Math"/>
                            <a:ea typeface="Cambria Math" panose="02040503050406030204" pitchFamily="18" charset="0"/>
                          </a:rPr>
                          <m:t>AC</m:t>
                        </m:r>
                      </m:e>
                    </m:acc>
                    <m:r>
                      <a:rPr lang="fr-FR" sz="10000" b="0" i="0" smtClean="0">
                        <a:latin typeface="Cambria Math"/>
                        <a:ea typeface="Cambria Math" panose="02040503050406030204" pitchFamily="18" charset="0"/>
                      </a:rPr>
                      <m:t>=−3</m:t>
                    </m:r>
                  </m:oMath>
                </a14:m>
                <a:r>
                  <a:rPr lang="fr-FR" sz="10000" b="0" dirty="0">
                    <a:ea typeface="Cambria Math" panose="02040503050406030204" pitchFamily="18" charset="0"/>
                  </a:rPr>
                  <a:t> </a:t>
                </a:r>
              </a:p>
              <a:p>
                <a:pPr lvl="5">
                  <a:buFont typeface="Wingdings" panose="05000000000000000000" pitchFamily="2" charset="2"/>
                  <a:buChar char="Ø"/>
                </a:pPr>
                <a:r>
                  <a:rPr lang="fr-FR" sz="10000" b="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fr-FR" sz="10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sz="10000" b="0" i="0" smtClean="0">
                            <a:latin typeface="Cambria Math"/>
                            <a:ea typeface="Cambria Math" panose="02040503050406030204" pitchFamily="18" charset="0"/>
                          </a:rPr>
                          <m:t>BAC</m:t>
                        </m:r>
                      </m:e>
                    </m:acc>
                    <m:r>
                      <a:rPr lang="fr-FR" sz="10000" b="0" i="1" smtClean="0">
                        <a:latin typeface="Cambria Math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FR" sz="100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10000" b="0" i="1" dirty="0" smtClean="0">
                            <a:latin typeface="Cambria Math"/>
                            <a:ea typeface="Cambria Math" panose="02040503050406030204" pitchFamily="18" charset="0"/>
                          </a:rPr>
                          <m:t>3</m:t>
                        </m:r>
                        <m:r>
                          <a:rPr lang="fr-FR" sz="10000" i="1" dirty="0" smtClean="0">
                            <a:latin typeface="Cambria Math"/>
                            <a:ea typeface="Cambria Math"/>
                          </a:rPr>
                          <m:t>𝜋</m:t>
                        </m:r>
                      </m:num>
                      <m:den>
                        <m:r>
                          <a:rPr lang="fr-FR" sz="10000" b="0" i="1" dirty="0" smtClean="0">
                            <a:latin typeface="Cambria Math"/>
                            <a:ea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endParaRPr lang="fr-FR" sz="6400" b="1" dirty="0">
                  <a:solidFill>
                    <a:srgbClr val="FF0000"/>
                  </a:solidFill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marL="0" lvl="5" indent="0" algn="ctr">
                  <a:buNone/>
                </a:pPr>
                <a:r>
                  <a:rPr lang="fr-FR" sz="11000" b="1" dirty="0">
                    <a:solidFill>
                      <a:srgbClr val="FF0000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110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11000" b="1">
                            <a:solidFill>
                              <a:srgbClr val="FF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𝐀𝐁</m:t>
                        </m:r>
                      </m:e>
                    </m:acc>
                    <m:r>
                      <a:rPr lang="fr-FR" sz="11000" b="1">
                        <a:solidFill>
                          <a:srgbClr val="FF0000"/>
                        </a:solidFill>
                        <a:latin typeface="Cambria Math"/>
                        <a:ea typeface="Cambria Math" panose="02040503050406030204" pitchFamily="18" charset="0"/>
                      </a:rPr>
                      <m:t>∙</m:t>
                    </m:r>
                    <m:acc>
                      <m:accPr>
                        <m:chr m:val="⃗"/>
                        <m:ctrlPr>
                          <a:rPr lang="fr-FR" sz="110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11000" b="1">
                            <a:solidFill>
                              <a:srgbClr val="FF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𝐀𝐂</m:t>
                        </m:r>
                      </m:e>
                    </m:acc>
                    <m:r>
                      <a:rPr lang="fr-FR" sz="11000" b="1">
                        <a:solidFill>
                          <a:srgbClr val="FF0000"/>
                        </a:solidFill>
                        <a:latin typeface="Cambria Math"/>
                        <a:ea typeface="Cambria Math" panose="02040503050406030204" pitchFamily="18" charset="0"/>
                      </a:rPr>
                      <m:t>=</m:t>
                    </m:r>
                    <m:r>
                      <a:rPr lang="fr-FR" sz="11000" b="1">
                        <a:solidFill>
                          <a:srgbClr val="FF0000"/>
                        </a:solidFill>
                        <a:latin typeface="Cambria Math"/>
                        <a:ea typeface="Cambria Math" panose="02040503050406030204" pitchFamily="18" charset="0"/>
                      </a:rPr>
                      <m:t>𝐀𝐁</m:t>
                    </m:r>
                    <m:r>
                      <a:rPr lang="fr-FR" sz="11000" b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×</m:t>
                    </m:r>
                    <m:r>
                      <a:rPr lang="fr-FR" sz="11000" b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𝐀𝐂</m:t>
                    </m:r>
                    <m:r>
                      <a:rPr lang="fr-FR" sz="110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×</m:t>
                    </m:r>
                    <m:r>
                      <a:rPr lang="fr-FR" sz="110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𝒄</m:t>
                    </m:r>
                    <m:r>
                      <a:rPr lang="fr-FR" sz="11000" b="1" i="0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𝐨𝐬</m:t>
                    </m:r>
                    <m:d>
                      <m:dPr>
                        <m:ctrlPr>
                          <a:rPr lang="fr-FR" sz="11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fr-FR" sz="110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fPr>
                          <m:num>
                            <m:r>
                              <a:rPr lang="fr-FR" sz="11000" b="1" i="1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Cambria Math"/>
                              </a:rPr>
                              <m:t>𝟑</m:t>
                            </m:r>
                            <m:r>
                              <a:rPr lang="fr-FR" sz="11000" b="1" i="1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Cambria Math"/>
                              </a:rPr>
                              <m:t>𝝅</m:t>
                            </m:r>
                          </m:num>
                          <m:den>
                            <m:r>
                              <a:rPr lang="fr-FR" sz="11000" b="1" i="1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Cambria Math"/>
                              </a:rPr>
                              <m:t>𝟒</m:t>
                            </m:r>
                          </m:den>
                        </m:f>
                      </m:e>
                    </m:d>
                  </m:oMath>
                </a14:m>
                <a:endParaRPr lang="fr-FR" sz="11000" b="1" dirty="0">
                  <a:solidFill>
                    <a:srgbClr val="FF0000"/>
                  </a:solidFill>
                  <a:ea typeface="Cambria Math" panose="02040503050406030204" pitchFamily="18" charset="0"/>
                </a:endParaRPr>
              </a:p>
              <a:p>
                <a:pPr marL="0" lvl="5" indent="0" algn="ctr">
                  <a:buNone/>
                </a:pPr>
                <a:r>
                  <a:rPr lang="fr-FR" sz="11000" b="1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Donc  </a:t>
                </a:r>
                <a14:m>
                  <m:oMath xmlns:m="http://schemas.openxmlformats.org/officeDocument/2006/math">
                    <m:r>
                      <a:rPr lang="fr-FR" sz="11000" b="1" i="0" smtClean="0">
                        <a:solidFill>
                          <a:srgbClr val="FF0000"/>
                        </a:solidFill>
                        <a:latin typeface="Cambria Math"/>
                        <a:ea typeface="Cambria Math" panose="02040503050406030204" pitchFamily="18" charset="0"/>
                      </a:rPr>
                      <m:t>𝟑</m:t>
                    </m:r>
                    <m:r>
                      <a:rPr lang="fr-FR" sz="110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×</m:t>
                    </m:r>
                    <m:r>
                      <a:rPr lang="fr-FR" sz="11000" b="1">
                        <a:solidFill>
                          <a:srgbClr val="FF0000"/>
                        </a:solidFill>
                        <a:latin typeface="Cambria Math"/>
                        <a:ea typeface="Cambria Math" panose="02040503050406030204" pitchFamily="18" charset="0"/>
                      </a:rPr>
                      <m:t>𝐀𝐂</m:t>
                    </m:r>
                    <m:r>
                      <a:rPr lang="fr-FR" sz="110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×</m:t>
                    </m:r>
                    <m:f>
                      <m:fPr>
                        <m:ctrlPr>
                          <a:rPr lang="fr-FR" sz="11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r>
                          <a:rPr lang="fr-FR" sz="110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−</m:t>
                        </m:r>
                        <m:rad>
                          <m:radPr>
                            <m:degHide m:val="on"/>
                            <m:ctrlPr>
                              <a:rPr lang="fr-FR" sz="110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fr-FR" sz="11000" b="1" i="1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Cambria Math"/>
                              </a:rPr>
                              <m:t>𝟐</m:t>
                            </m:r>
                          </m:e>
                        </m:rad>
                      </m:num>
                      <m:den>
                        <m:r>
                          <a:rPr lang="fr-FR" sz="110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𝟐</m:t>
                        </m:r>
                      </m:den>
                    </m:f>
                    <m:r>
                      <a:rPr lang="fr-FR" sz="11000" b="1">
                        <a:solidFill>
                          <a:srgbClr val="FF0000"/>
                        </a:solidFill>
                        <a:latin typeface="Cambria Math"/>
                        <a:ea typeface="Cambria Math" panose="02040503050406030204" pitchFamily="18" charset="0"/>
                      </a:rPr>
                      <m:t>=</m:t>
                    </m:r>
                    <m:r>
                      <a:rPr lang="fr-FR" sz="11000" b="1" i="0" smtClean="0">
                        <a:solidFill>
                          <a:srgbClr val="FF0000"/>
                        </a:solidFill>
                        <a:latin typeface="Cambria Math"/>
                        <a:ea typeface="Cambria Math" panose="02040503050406030204" pitchFamily="18" charset="0"/>
                      </a:rPr>
                      <m:t>−</m:t>
                    </m:r>
                    <m:r>
                      <a:rPr lang="fr-FR" sz="11000" b="1" i="0" smtClean="0">
                        <a:solidFill>
                          <a:srgbClr val="FF0000"/>
                        </a:solidFill>
                        <a:latin typeface="Cambria Math"/>
                        <a:ea typeface="Cambria Math" panose="02040503050406030204" pitchFamily="18" charset="0"/>
                      </a:rPr>
                      <m:t>𝟑</m:t>
                    </m:r>
                  </m:oMath>
                </a14:m>
                <a:r>
                  <a:rPr lang="fr-FR" sz="11000" b="1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</a:p>
              <a:p>
                <a:pPr marL="0" lvl="5" indent="0" algn="ctr">
                  <a:buNone/>
                </a:pPr>
                <a:r>
                  <a:rPr lang="fr-FR" sz="11000" b="1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Donc 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fr-FR" sz="110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11000" b="1">
                            <a:solidFill>
                              <a:srgbClr val="FF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𝐀𝐂</m:t>
                        </m:r>
                        <m:r>
                          <a:rPr lang="fr-FR" sz="11000" b="1" i="1">
                            <a:solidFill>
                              <a:srgbClr val="FF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=</m:t>
                        </m:r>
                        <m:r>
                          <a:rPr lang="fr-FR" sz="110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𝟐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fr-FR" sz="110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fr-FR" sz="11000" b="1" i="1">
                                <a:solidFill>
                                  <a:srgbClr val="FF0000"/>
                                </a:solidFill>
                                <a:latin typeface="Cambria Math"/>
                                <a:ea typeface="Cambria Math" panose="02040503050406030204" pitchFamily="18" charset="0"/>
                              </a:rPr>
                              <m:t>𝟐</m:t>
                            </m:r>
                          </m:e>
                        </m:rad>
                        <m:r>
                          <a:rPr lang="fr-FR" sz="110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=</m:t>
                        </m:r>
                        <m:rad>
                          <m:radPr>
                            <m:degHide m:val="on"/>
                            <m:ctrlPr>
                              <a:rPr lang="fr-FR" sz="110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fr-FR" sz="11000" b="1" i="1">
                                <a:solidFill>
                                  <a:srgbClr val="FF0000"/>
                                </a:solidFill>
                                <a:latin typeface="Cambria Math"/>
                                <a:ea typeface="Cambria Math" panose="02040503050406030204" pitchFamily="18" charset="0"/>
                              </a:rPr>
                              <m:t>𝟐</m:t>
                            </m:r>
                          </m:e>
                        </m:rad>
                      </m:den>
                    </m:f>
                  </m:oMath>
                </a14:m>
                <a:endParaRPr lang="fr-FR" sz="11000" b="1" dirty="0">
                  <a:solidFill>
                    <a:srgbClr val="FF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fr-FR" sz="48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4489" y="1613279"/>
                <a:ext cx="9144000" cy="5272105"/>
              </a:xfrm>
              <a:prstGeom prst="rect">
                <a:avLst/>
              </a:prstGeom>
              <a:blipFill rotWithShape="1">
                <a:blip r:embed="rId2"/>
                <a:stretch>
                  <a:fillRect t="-358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ZoneTexte 7"/>
          <p:cNvSpPr txBox="1"/>
          <p:nvPr/>
        </p:nvSpPr>
        <p:spPr>
          <a:xfrm rot="1004915">
            <a:off x="6222803" y="2201032"/>
            <a:ext cx="20856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>
                <a:solidFill>
                  <a:srgbClr val="CC0099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AC</a:t>
            </a:r>
            <a:r>
              <a:rPr lang="fr-FR" sz="4000" b="1" dirty="0">
                <a:solidFill>
                  <a:srgbClr val="CC0099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= ?</a:t>
            </a:r>
          </a:p>
        </p:txBody>
      </p:sp>
    </p:spTree>
    <p:extLst>
      <p:ext uri="{BB962C8B-B14F-4D97-AF65-F5344CB8AC3E}">
        <p14:creationId xmlns:p14="http://schemas.microsoft.com/office/powerpoint/2010/main" val="3166491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-4223" y="1556792"/>
                <a:ext cx="9144000" cy="530120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25000" lnSpcReduction="2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5">
                  <a:buFont typeface="Wingdings" panose="05000000000000000000" pitchFamily="2" charset="2"/>
                  <a:buChar char="Ø"/>
                </a:pPr>
                <a:r>
                  <a:rPr lang="fr-FR" sz="16000" b="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16000" b="0" i="0" smtClean="0">
                        <a:latin typeface="Cambria Math"/>
                        <a:ea typeface="Cambria Math" panose="02040503050406030204" pitchFamily="18" charset="0"/>
                      </a:rPr>
                      <m:t>AB</m:t>
                    </m:r>
                    <m:r>
                      <a:rPr lang="fr-FR" sz="16000" b="0" i="1" smtClean="0">
                        <a:latin typeface="Cambria Math"/>
                        <a:ea typeface="Cambria Math" panose="02040503050406030204" pitchFamily="18" charset="0"/>
                      </a:rPr>
                      <m:t>=3</m:t>
                    </m:r>
                  </m:oMath>
                </a14:m>
                <a:endParaRPr lang="fr-FR" sz="16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lvl="5">
                  <a:buFont typeface="Wingdings" panose="05000000000000000000" pitchFamily="2" charset="2"/>
                  <a:buChar char="Ø"/>
                </a:pPr>
                <a:r>
                  <a:rPr lang="fr-FR" sz="160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16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sz="16000" b="0" i="0" smtClean="0">
                            <a:latin typeface="Cambria Math"/>
                            <a:ea typeface="Cambria Math" panose="02040503050406030204" pitchFamily="18" charset="0"/>
                          </a:rPr>
                          <m:t>AB</m:t>
                        </m:r>
                      </m:e>
                    </m:acc>
                    <m:r>
                      <a:rPr lang="fr-FR" sz="16000">
                        <a:latin typeface="Cambria Math"/>
                        <a:ea typeface="Cambria Math" panose="02040503050406030204" pitchFamily="18" charset="0"/>
                      </a:rPr>
                      <m:t>∙</m:t>
                    </m:r>
                    <m:acc>
                      <m:accPr>
                        <m:chr m:val="⃗"/>
                        <m:ctrlPr>
                          <a:rPr lang="fr-FR" sz="16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sz="16000" b="0" i="0" smtClean="0">
                            <a:latin typeface="Cambria Math"/>
                            <a:ea typeface="Cambria Math" panose="02040503050406030204" pitchFamily="18" charset="0"/>
                          </a:rPr>
                          <m:t>AC</m:t>
                        </m:r>
                      </m:e>
                    </m:acc>
                    <m:r>
                      <a:rPr lang="fr-FR" sz="16000" b="0" i="0" smtClean="0">
                        <a:latin typeface="Cambria Math"/>
                        <a:ea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fr-FR" sz="16000" b="0" dirty="0">
                    <a:ea typeface="Cambria Math" panose="02040503050406030204" pitchFamily="18" charset="0"/>
                  </a:rPr>
                  <a:t> </a:t>
                </a:r>
              </a:p>
              <a:p>
                <a:pPr lvl="5">
                  <a:buFont typeface="Wingdings" panose="05000000000000000000" pitchFamily="2" charset="2"/>
                  <a:buChar char="Ø"/>
                </a:pPr>
                <a:r>
                  <a:rPr lang="fr-FR" sz="16000" b="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16000" b="0" i="0" smtClean="0">
                        <a:latin typeface="Cambria Math"/>
                        <a:ea typeface="Cambria Math" panose="02040503050406030204" pitchFamily="18" charset="0"/>
                      </a:rPr>
                      <m:t>AC</m:t>
                    </m:r>
                    <m:r>
                      <a:rPr lang="fr-FR" sz="16000" b="0" i="1" smtClean="0">
                        <a:latin typeface="Cambria Math"/>
                        <a:ea typeface="Cambria Math" panose="02040503050406030204" pitchFamily="18" charset="0"/>
                      </a:rPr>
                      <m:t>=4</m:t>
                    </m:r>
                  </m:oMath>
                </a14:m>
                <a:endParaRPr lang="fr-FR" sz="16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6400" b="1" dirty="0">
                  <a:solidFill>
                    <a:srgbClr val="FF0000"/>
                  </a:solidFill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marL="0" lvl="5" indent="0" algn="ctr">
                  <a:buNone/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17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17600" b="1">
                            <a:solidFill>
                              <a:srgbClr val="FF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𝐀𝐁</m:t>
                        </m:r>
                      </m:e>
                    </m:acc>
                  </m:oMath>
                </a14:m>
                <a:r>
                  <a:rPr lang="fr-FR" sz="17600" b="1" dirty="0">
                    <a:solidFill>
                      <a:srgbClr val="FF0000"/>
                    </a:solidFill>
                    <a:ea typeface="Cambria Math" panose="02040503050406030204" pitchFamily="18" charset="0"/>
                  </a:rPr>
                  <a:t> </a:t>
                </a:r>
                <a:r>
                  <a:rPr lang="fr-FR" sz="17600" b="1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et 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17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17600" b="1" i="0" smtClean="0">
                            <a:solidFill>
                              <a:srgbClr val="FF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𝐀𝐂</m:t>
                        </m:r>
                      </m:e>
                    </m:acc>
                  </m:oMath>
                </a14:m>
                <a:r>
                  <a:rPr lang="fr-FR" sz="17600" b="1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sont orthogonaux </a:t>
                </a:r>
                <a:r>
                  <a:rPr lang="fr-FR" sz="17600" b="1" dirty="0">
                    <a:solidFill>
                      <a:srgbClr val="FF0000"/>
                    </a:solidFill>
                    <a:ea typeface="Cambria Math" panose="02040503050406030204" pitchFamily="18" charset="0"/>
                  </a:rPr>
                  <a:t> </a:t>
                </a:r>
              </a:p>
              <a:p>
                <a:pPr marL="0" lvl="5" indent="0" algn="ctr">
                  <a:buNone/>
                </a:pPr>
                <a:r>
                  <a:rPr lang="fr-FR" sz="17600" b="1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Donc  </a:t>
                </a:r>
                <a14:m>
                  <m:oMath xmlns:m="http://schemas.openxmlformats.org/officeDocument/2006/math">
                    <m:r>
                      <a:rPr lang="fr-FR" sz="17600" b="1" i="0" smtClean="0">
                        <a:solidFill>
                          <a:srgbClr val="FF0000"/>
                        </a:solidFill>
                        <a:latin typeface="Cambria Math"/>
                        <a:ea typeface="Cambria Math" panose="02040503050406030204" pitchFamily="18" charset="0"/>
                      </a:rPr>
                      <m:t>𝐀𝐁𝐂</m:t>
                    </m:r>
                  </m:oMath>
                </a14:m>
                <a:r>
                  <a:rPr lang="fr-FR" sz="17600" b="1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est  rectangle en A</a:t>
                </a:r>
              </a:p>
              <a:p>
                <a:pPr marL="0" lvl="5" indent="0" algn="ctr">
                  <a:buNone/>
                </a:pPr>
                <a:r>
                  <a:rPr lang="fr-FR" sz="17600" b="1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Donc  </a:t>
                </a:r>
                <a14:m>
                  <m:oMath xmlns:m="http://schemas.openxmlformats.org/officeDocument/2006/math">
                    <m:r>
                      <a:rPr lang="fr-FR" sz="17600" b="1" i="0" smtClean="0">
                        <a:solidFill>
                          <a:srgbClr val="FF0000"/>
                        </a:solidFill>
                        <a:latin typeface="Cambria Math"/>
                        <a:ea typeface="Cambria Math" panose="02040503050406030204" pitchFamily="18" charset="0"/>
                      </a:rPr>
                      <m:t>𝐁𝐂</m:t>
                    </m:r>
                    <m:r>
                      <a:rPr lang="fr-FR" sz="17600" b="1" i="0" smtClean="0">
                        <a:solidFill>
                          <a:srgbClr val="FF0000"/>
                        </a:solidFill>
                        <a:latin typeface="Cambria Math"/>
                        <a:ea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fr-FR" sz="17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fr-FR" sz="176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r-FR" sz="17600" b="1" i="0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Cambria Math" panose="02040503050406030204" pitchFamily="18" charset="0"/>
                              </a:rPr>
                              <m:t>𝐀𝐁</m:t>
                            </m:r>
                          </m:e>
                          <m:sup>
                            <m:r>
                              <a:rPr lang="fr-FR" sz="17600" b="1" i="0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fr-FR" sz="17600" b="1" i="0" smtClean="0">
                            <a:solidFill>
                              <a:srgbClr val="FF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fr-FR" sz="176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r-FR" sz="17600" b="1" i="0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Cambria Math" panose="02040503050406030204" pitchFamily="18" charset="0"/>
                              </a:rPr>
                              <m:t>𝐀𝐂</m:t>
                            </m:r>
                          </m:e>
                          <m:sup>
                            <m:r>
                              <a:rPr lang="fr-FR" sz="17600" b="1" i="0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</m:e>
                    </m:rad>
                    <m:r>
                      <a:rPr lang="fr-FR" sz="17600" b="1" i="1" smtClean="0">
                        <a:solidFill>
                          <a:srgbClr val="FF0000"/>
                        </a:solidFill>
                        <a:latin typeface="Cambria Math"/>
                        <a:ea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fr-FR" sz="17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fr-FR" sz="176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𝟗</m:t>
                        </m:r>
                        <m:r>
                          <a:rPr lang="fr-FR" sz="176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a:rPr lang="fr-FR" sz="176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𝟏𝟔</m:t>
                        </m:r>
                      </m:e>
                    </m:rad>
                  </m:oMath>
                </a14:m>
                <a:endParaRPr lang="fr-FR" sz="176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lvl="5" indent="0" algn="ctr">
                  <a:buNone/>
                </a:pPr>
                <a:r>
                  <a:rPr lang="fr-FR" sz="17600" b="1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Donc  </a:t>
                </a:r>
                <a14:m>
                  <m:oMath xmlns:m="http://schemas.openxmlformats.org/officeDocument/2006/math">
                    <m:r>
                      <a:rPr lang="fr-FR" sz="17600" b="1" i="0" smtClean="0">
                        <a:solidFill>
                          <a:srgbClr val="FF0000"/>
                        </a:solidFill>
                        <a:latin typeface="Cambria Math"/>
                        <a:ea typeface="Cambria Math" panose="02040503050406030204" pitchFamily="18" charset="0"/>
                      </a:rPr>
                      <m:t>𝐁𝐂</m:t>
                    </m:r>
                    <m:r>
                      <a:rPr lang="fr-FR" sz="17600" b="1" i="1" smtClean="0">
                        <a:solidFill>
                          <a:srgbClr val="FF0000"/>
                        </a:solidFill>
                        <a:latin typeface="Cambria Math"/>
                        <a:ea typeface="Cambria Math" panose="02040503050406030204" pitchFamily="18" charset="0"/>
                      </a:rPr>
                      <m:t>=</m:t>
                    </m:r>
                    <m:r>
                      <a:rPr lang="fr-FR" sz="17600" b="1" i="1" smtClean="0">
                        <a:solidFill>
                          <a:srgbClr val="FF0000"/>
                        </a:solidFill>
                        <a:latin typeface="Cambria Math"/>
                        <a:ea typeface="Cambria Math" panose="02040503050406030204" pitchFamily="18" charset="0"/>
                      </a:rPr>
                      <m:t>𝟓</m:t>
                    </m:r>
                  </m:oMath>
                </a14:m>
                <a:endParaRPr lang="fr-FR" sz="17600" b="1" dirty="0">
                  <a:solidFill>
                    <a:srgbClr val="FF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fr-FR" sz="48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4223" y="1556792"/>
                <a:ext cx="9144000" cy="5301208"/>
              </a:xfrm>
              <a:prstGeom prst="rect">
                <a:avLst/>
              </a:prstGeom>
              <a:blipFill rotWithShape="1">
                <a:blip r:embed="rId2"/>
                <a:stretch>
                  <a:fillRect l="-867" t="-3563" b="-92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ZoneTexte 6"/>
          <p:cNvSpPr txBox="1"/>
          <p:nvPr/>
        </p:nvSpPr>
        <p:spPr>
          <a:xfrm rot="1004915">
            <a:off x="6222803" y="2201032"/>
            <a:ext cx="20856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>
                <a:solidFill>
                  <a:srgbClr val="CC0099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BC</a:t>
            </a:r>
            <a:r>
              <a:rPr lang="fr-FR" sz="4000" b="1" dirty="0">
                <a:solidFill>
                  <a:srgbClr val="CC0099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= ?</a:t>
            </a:r>
          </a:p>
        </p:txBody>
      </p:sp>
    </p:spTree>
    <p:extLst>
      <p:ext uri="{BB962C8B-B14F-4D97-AF65-F5344CB8AC3E}">
        <p14:creationId xmlns:p14="http://schemas.microsoft.com/office/powerpoint/2010/main" val="2310860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à coins arrondis 4"/>
          <p:cNvSpPr/>
          <p:nvPr/>
        </p:nvSpPr>
        <p:spPr>
          <a:xfrm>
            <a:off x="611560" y="1151931"/>
            <a:ext cx="7918450" cy="2880319"/>
          </a:xfrm>
          <a:prstGeom prst="roundRect">
            <a:avLst/>
          </a:prstGeom>
          <a:solidFill>
            <a:schemeClr val="bg1">
              <a:lumMod val="65000"/>
              <a:alpha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6000" b="1" cap="small" dirty="0">
                <a:solidFill>
                  <a:srgbClr val="FF0000"/>
                </a:solidFill>
                <a:latin typeface="Georgia" pitchFamily="18" charset="0"/>
                <a:ea typeface="+mj-ea"/>
                <a:cs typeface="Arial" pitchFamily="34" charset="0"/>
              </a:rPr>
              <a:t> Calculs de longueurs et d’angles</a:t>
            </a:r>
            <a:endParaRPr lang="fr-FR" sz="6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053502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N°6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-4223" y="1772816"/>
                <a:ext cx="9144000" cy="508518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70000" lnSpcReduction="2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5">
                  <a:buFont typeface="Wingdings" panose="05000000000000000000" pitchFamily="2" charset="2"/>
                  <a:buChar char="Ø"/>
                </a:pPr>
                <a:r>
                  <a:rPr lang="fr-FR" sz="5700" b="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5700" b="0" i="0" smtClean="0">
                        <a:latin typeface="Cambria Math"/>
                        <a:ea typeface="Cambria Math" panose="02040503050406030204" pitchFamily="18" charset="0"/>
                      </a:rPr>
                      <m:t>AB</m:t>
                    </m:r>
                    <m:r>
                      <a:rPr lang="fr-FR" sz="5700" b="0" i="1" smtClean="0">
                        <a:latin typeface="Cambria Math"/>
                        <a:ea typeface="Cambria Math" panose="02040503050406030204" pitchFamily="18" charset="0"/>
                      </a:rPr>
                      <m:t>=4</m:t>
                    </m:r>
                  </m:oMath>
                </a14:m>
                <a:endParaRPr lang="fr-FR" sz="5700" b="0" dirty="0">
                  <a:ea typeface="Cambria Math" panose="02040503050406030204" pitchFamily="18" charset="0"/>
                </a:endParaRPr>
              </a:p>
              <a:p>
                <a:pPr lvl="5">
                  <a:buFont typeface="Wingdings" panose="05000000000000000000" pitchFamily="2" charset="2"/>
                  <a:buChar char="Ø"/>
                </a:pPr>
                <a:r>
                  <a:rPr lang="fr-FR" sz="57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5700" b="0" i="0" smtClean="0">
                        <a:latin typeface="Cambria Math"/>
                        <a:ea typeface="Cambria Math" panose="02040503050406030204" pitchFamily="18" charset="0"/>
                      </a:rPr>
                      <m:t>AC</m:t>
                    </m:r>
                    <m:r>
                      <a:rPr lang="fr-FR" sz="5700" b="0" i="0" smtClean="0">
                        <a:latin typeface="Cambria Math"/>
                        <a:ea typeface="Cambria Math" panose="02040503050406030204" pitchFamily="18" charset="0"/>
                      </a:rPr>
                      <m:t>=</m:t>
                    </m:r>
                    <m:r>
                      <a:rPr lang="fr-FR" sz="5700" b="0" i="1" smtClean="0">
                        <a:latin typeface="Cambria Math"/>
                        <a:ea typeface="Cambria Math" panose="02040503050406030204" pitchFamily="18" charset="0"/>
                      </a:rPr>
                      <m:t>2</m:t>
                    </m:r>
                  </m:oMath>
                </a14:m>
                <a:endParaRPr lang="fr-FR" sz="57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lvl="5">
                  <a:buFont typeface="Wingdings" panose="05000000000000000000" pitchFamily="2" charset="2"/>
                  <a:buChar char="Ø"/>
                </a:pPr>
                <a:r>
                  <a:rPr lang="fr-FR" sz="57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57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sz="5700" b="0" i="0" smtClean="0">
                            <a:latin typeface="Cambria Math"/>
                            <a:ea typeface="Cambria Math" panose="02040503050406030204" pitchFamily="18" charset="0"/>
                          </a:rPr>
                          <m:t>AB</m:t>
                        </m:r>
                      </m:e>
                    </m:acc>
                    <m:r>
                      <a:rPr lang="fr-FR" sz="5700">
                        <a:latin typeface="Cambria Math"/>
                        <a:ea typeface="Cambria Math" panose="02040503050406030204" pitchFamily="18" charset="0"/>
                      </a:rPr>
                      <m:t>∙</m:t>
                    </m:r>
                    <m:acc>
                      <m:accPr>
                        <m:chr m:val="⃗"/>
                        <m:ctrlPr>
                          <a:rPr lang="fr-FR" sz="57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sz="5700" b="0" i="0" smtClean="0">
                            <a:latin typeface="Cambria Math"/>
                            <a:ea typeface="Cambria Math" panose="02040503050406030204" pitchFamily="18" charset="0"/>
                          </a:rPr>
                          <m:t>AC</m:t>
                        </m:r>
                      </m:e>
                    </m:acc>
                    <m:r>
                      <a:rPr lang="fr-FR" sz="5700" b="0" i="0" smtClean="0">
                        <a:latin typeface="Cambria Math"/>
                        <a:ea typeface="Cambria Math" panose="02040503050406030204" pitchFamily="18" charset="0"/>
                      </a:rPr>
                      <m:t>=8</m:t>
                    </m:r>
                  </m:oMath>
                </a14:m>
                <a:r>
                  <a:rPr lang="fr-FR" sz="5700" b="0" dirty="0">
                    <a:ea typeface="Cambria Math" panose="02040503050406030204" pitchFamily="18" charset="0"/>
                  </a:rPr>
                  <a:t> </a:t>
                </a:r>
                <a:endParaRPr lang="fr-FR" sz="57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5200" b="1" dirty="0">
                  <a:solidFill>
                    <a:srgbClr val="FF0000"/>
                  </a:solidFill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marL="0" lvl="5" indent="0" algn="ctr">
                  <a:buNone/>
                </a:pPr>
                <a:r>
                  <a:rPr lang="fr-FR" sz="6300" b="1" dirty="0">
                    <a:solidFill>
                      <a:srgbClr val="FF0000"/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63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6300" b="1">
                            <a:solidFill>
                              <a:srgbClr val="FF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𝐀𝐁</m:t>
                        </m:r>
                      </m:e>
                    </m:acc>
                    <m:r>
                      <a:rPr lang="fr-FR" sz="6300" b="1">
                        <a:solidFill>
                          <a:srgbClr val="FF0000"/>
                        </a:solidFill>
                        <a:latin typeface="Cambria Math"/>
                        <a:ea typeface="Cambria Math" panose="02040503050406030204" pitchFamily="18" charset="0"/>
                      </a:rPr>
                      <m:t>∙</m:t>
                    </m:r>
                    <m:acc>
                      <m:accPr>
                        <m:chr m:val="⃗"/>
                        <m:ctrlPr>
                          <a:rPr lang="fr-FR" sz="63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6300" b="1">
                            <a:solidFill>
                              <a:srgbClr val="FF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𝐀𝐂</m:t>
                        </m:r>
                      </m:e>
                    </m:acc>
                    <m:r>
                      <a:rPr lang="fr-FR" sz="6300" b="1">
                        <a:solidFill>
                          <a:srgbClr val="FF0000"/>
                        </a:solidFill>
                        <a:latin typeface="Cambria Math"/>
                        <a:ea typeface="Cambria Math" panose="02040503050406030204" pitchFamily="18" charset="0"/>
                      </a:rPr>
                      <m:t>=</m:t>
                    </m:r>
                    <m:r>
                      <a:rPr lang="fr-FR" sz="6300" b="1">
                        <a:solidFill>
                          <a:srgbClr val="FF0000"/>
                        </a:solidFill>
                        <a:latin typeface="Cambria Math"/>
                        <a:ea typeface="Cambria Math" panose="02040503050406030204" pitchFamily="18" charset="0"/>
                      </a:rPr>
                      <m:t>𝐀𝐁</m:t>
                    </m:r>
                    <m:r>
                      <a:rPr lang="fr-FR" sz="6300" b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×</m:t>
                    </m:r>
                    <m:r>
                      <a:rPr lang="fr-FR" sz="6300" b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𝐀𝐂</m:t>
                    </m:r>
                  </m:oMath>
                </a14:m>
                <a:endParaRPr lang="fr-FR" sz="6300" b="1" dirty="0">
                  <a:solidFill>
                    <a:srgbClr val="FF0000"/>
                  </a:solidFill>
                  <a:ea typeface="Cambria Math" panose="02040503050406030204" pitchFamily="18" charset="0"/>
                </a:endParaRPr>
              </a:p>
              <a:p>
                <a:pPr marL="0" lvl="5" indent="0" algn="ctr">
                  <a:buNone/>
                </a:pPr>
                <a:r>
                  <a:rPr lang="fr-FR" sz="6300" b="1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Donc 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fr-FR" sz="63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accPr>
                      <m:e>
                        <m:r>
                          <a:rPr lang="fr-FR" sz="6300" b="1" i="0" smtClean="0">
                            <a:solidFill>
                              <a:srgbClr val="FF0000"/>
                            </a:solidFill>
                            <a:latin typeface="Cambria Math"/>
                            <a:ea typeface="Cambria" panose="02040503050406030204" pitchFamily="18" charset="0"/>
                          </a:rPr>
                          <m:t>𝐁𝐀𝐂</m:t>
                        </m:r>
                      </m:e>
                    </m:acc>
                    <m:r>
                      <a:rPr lang="fr-FR" sz="6300" b="1" i="0" smtClean="0">
                        <a:solidFill>
                          <a:srgbClr val="FF0000"/>
                        </a:solidFill>
                        <a:latin typeface="Cambria Math"/>
                        <a:ea typeface="Cambria" panose="02040503050406030204" pitchFamily="18" charset="0"/>
                      </a:rPr>
                      <m:t>=</m:t>
                    </m:r>
                    <m:r>
                      <a:rPr lang="fr-FR" sz="6300" b="1" i="0" smtClean="0">
                        <a:solidFill>
                          <a:srgbClr val="FF0000"/>
                        </a:solidFill>
                        <a:latin typeface="Cambria Math"/>
                        <a:ea typeface="Cambria" panose="02040503050406030204" pitchFamily="18" charset="0"/>
                      </a:rPr>
                      <m:t>𝟎</m:t>
                    </m:r>
                  </m:oMath>
                </a14:m>
                <a:r>
                  <a:rPr lang="fr-FR" sz="6300" b="1" dirty="0">
                    <a:solidFill>
                      <a:srgbClr val="FF0000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</a:t>
                </a:r>
              </a:p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4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fr-FR" sz="48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4223" y="1772816"/>
                <a:ext cx="9144000" cy="5085184"/>
              </a:xfrm>
              <a:prstGeom prst="rect">
                <a:avLst/>
              </a:prstGeom>
              <a:blipFill rotWithShape="1">
                <a:blip r:embed="rId2"/>
                <a:stretch>
                  <a:fillRect t="-371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/>
              <p:cNvSpPr txBox="1"/>
              <p:nvPr/>
            </p:nvSpPr>
            <p:spPr>
              <a:xfrm rot="1004915">
                <a:off x="6380121" y="2219993"/>
                <a:ext cx="2085692" cy="7921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fr-FR" sz="4400" b="1" i="1" smtClean="0">
                            <a:solidFill>
                              <a:srgbClr val="CC0099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accPr>
                      <m:e>
                        <m:r>
                          <a:rPr lang="fr-FR" sz="4400" b="1" i="0" smtClean="0">
                            <a:solidFill>
                              <a:srgbClr val="CC0099"/>
                            </a:solidFill>
                            <a:latin typeface="Cambria Math"/>
                            <a:ea typeface="Cambria" panose="02040503050406030204" pitchFamily="18" charset="0"/>
                          </a:rPr>
                          <m:t>𝐁𝐀𝐂</m:t>
                        </m:r>
                      </m:e>
                    </m:acc>
                  </m:oMath>
                </a14:m>
                <a:r>
                  <a:rPr lang="fr-FR" sz="4000" b="1" dirty="0">
                    <a:solidFill>
                      <a:srgbClr val="CC0099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= ?</a:t>
                </a:r>
              </a:p>
            </p:txBody>
          </p:sp>
        </mc:Choice>
        <mc:Fallback xmlns="">
          <p:sp>
            <p:nvSpPr>
              <p:cNvPr id="6" name="ZoneText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004915">
                <a:off x="6380121" y="2219993"/>
                <a:ext cx="2085692" cy="792140"/>
              </a:xfrm>
              <a:prstGeom prst="rect">
                <a:avLst/>
              </a:prstGeom>
              <a:blipFill rotWithShape="1">
                <a:blip r:embed="rId3"/>
                <a:stretch>
                  <a:fillRect r="-7923" b="-2053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88900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N°7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-4223" y="1772816"/>
                <a:ext cx="9144000" cy="508518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70000" lnSpcReduction="2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5">
                  <a:buFont typeface="Wingdings" panose="05000000000000000000" pitchFamily="2" charset="2"/>
                  <a:buChar char="Ø"/>
                </a:pPr>
                <a:r>
                  <a:rPr lang="fr-FR" sz="5700" b="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5700" b="0" i="0" smtClean="0">
                        <a:latin typeface="Cambria Math"/>
                        <a:ea typeface="Cambria Math" panose="02040503050406030204" pitchFamily="18" charset="0"/>
                      </a:rPr>
                      <m:t>AB</m:t>
                    </m:r>
                    <m:r>
                      <a:rPr lang="fr-FR" sz="5700" b="0" i="1" smtClean="0">
                        <a:latin typeface="Cambria Math"/>
                        <a:ea typeface="Cambria Math" panose="02040503050406030204" pitchFamily="18" charset="0"/>
                      </a:rPr>
                      <m:t>=4</m:t>
                    </m:r>
                  </m:oMath>
                </a14:m>
                <a:endParaRPr lang="fr-FR" sz="5700" b="0" dirty="0">
                  <a:ea typeface="Cambria Math" panose="02040503050406030204" pitchFamily="18" charset="0"/>
                </a:endParaRPr>
              </a:p>
              <a:p>
                <a:pPr lvl="5">
                  <a:buFont typeface="Wingdings" panose="05000000000000000000" pitchFamily="2" charset="2"/>
                  <a:buChar char="Ø"/>
                </a:pPr>
                <a:r>
                  <a:rPr lang="fr-FR" sz="57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5700" b="0" i="0" smtClean="0">
                        <a:latin typeface="Cambria Math"/>
                        <a:ea typeface="Cambria Math" panose="02040503050406030204" pitchFamily="18" charset="0"/>
                      </a:rPr>
                      <m:t>AC</m:t>
                    </m:r>
                    <m:r>
                      <a:rPr lang="fr-FR" sz="5700" b="0" i="0" smtClean="0">
                        <a:latin typeface="Cambria Math"/>
                        <a:ea typeface="Cambria Math" panose="02040503050406030204" pitchFamily="18" charset="0"/>
                      </a:rPr>
                      <m:t>=</m:t>
                    </m:r>
                    <m:r>
                      <a:rPr lang="fr-FR" sz="5700" b="0" i="1" smtClean="0">
                        <a:latin typeface="Cambria Math"/>
                        <a:ea typeface="Cambria Math" panose="02040503050406030204" pitchFamily="18" charset="0"/>
                      </a:rPr>
                      <m:t>2</m:t>
                    </m:r>
                    <m:rad>
                      <m:radPr>
                        <m:degHide m:val="on"/>
                        <m:ctrlPr>
                          <a:rPr lang="fr-FR" sz="57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fr-FR" sz="5700" b="0" i="1" smtClean="0">
                            <a:latin typeface="Cambria Math"/>
                            <a:ea typeface="Cambria Math" panose="02040503050406030204" pitchFamily="18" charset="0"/>
                          </a:rPr>
                          <m:t>3</m:t>
                        </m:r>
                      </m:e>
                    </m:rad>
                  </m:oMath>
                </a14:m>
                <a:endParaRPr lang="fr-FR" sz="57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lvl="5">
                  <a:buFont typeface="Wingdings" panose="05000000000000000000" pitchFamily="2" charset="2"/>
                  <a:buChar char="Ø"/>
                </a:pPr>
                <a:r>
                  <a:rPr lang="fr-FR" sz="57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57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sz="5700" b="0" i="0" smtClean="0">
                            <a:latin typeface="Cambria Math"/>
                            <a:ea typeface="Cambria Math" panose="02040503050406030204" pitchFamily="18" charset="0"/>
                          </a:rPr>
                          <m:t>AB</m:t>
                        </m:r>
                      </m:e>
                    </m:acc>
                    <m:r>
                      <a:rPr lang="fr-FR" sz="5700">
                        <a:latin typeface="Cambria Math"/>
                        <a:ea typeface="Cambria Math" panose="02040503050406030204" pitchFamily="18" charset="0"/>
                      </a:rPr>
                      <m:t>∙</m:t>
                    </m:r>
                    <m:acc>
                      <m:accPr>
                        <m:chr m:val="⃗"/>
                        <m:ctrlPr>
                          <a:rPr lang="fr-FR" sz="57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sz="5700" b="0" i="0" smtClean="0">
                            <a:latin typeface="Cambria Math"/>
                            <a:ea typeface="Cambria Math" panose="02040503050406030204" pitchFamily="18" charset="0"/>
                          </a:rPr>
                          <m:t>AC</m:t>
                        </m:r>
                      </m:e>
                    </m:acc>
                    <m:r>
                      <a:rPr lang="fr-FR" sz="5700" b="0" i="0" smtClean="0">
                        <a:latin typeface="Cambria Math"/>
                        <a:ea typeface="Cambria Math" panose="02040503050406030204" pitchFamily="18" charset="0"/>
                      </a:rPr>
                      <m:t>=− 8</m:t>
                    </m:r>
                    <m:rad>
                      <m:radPr>
                        <m:degHide m:val="on"/>
                        <m:ctrlPr>
                          <a:rPr lang="fr-FR" sz="57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fr-FR" sz="5700" b="0" i="1" smtClean="0">
                            <a:latin typeface="Cambria Math"/>
                            <a:ea typeface="Cambria Math" panose="02040503050406030204" pitchFamily="18" charset="0"/>
                          </a:rPr>
                          <m:t>3</m:t>
                        </m:r>
                      </m:e>
                    </m:rad>
                  </m:oMath>
                </a14:m>
                <a:r>
                  <a:rPr lang="fr-FR" sz="5700" b="0" dirty="0">
                    <a:ea typeface="Cambria Math" panose="02040503050406030204" pitchFamily="18" charset="0"/>
                  </a:rPr>
                  <a:t> </a:t>
                </a:r>
                <a:endParaRPr lang="fr-FR" sz="57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5200" b="1" dirty="0">
                  <a:solidFill>
                    <a:srgbClr val="FF0000"/>
                  </a:solidFill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marL="0" lvl="5" indent="0" algn="ctr">
                  <a:buNone/>
                </a:pPr>
                <a:r>
                  <a:rPr lang="fr-FR" sz="6300" b="1" dirty="0">
                    <a:solidFill>
                      <a:srgbClr val="FF0000"/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63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6300" b="1">
                            <a:solidFill>
                              <a:srgbClr val="FF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𝐀𝐁</m:t>
                        </m:r>
                      </m:e>
                    </m:acc>
                    <m:r>
                      <a:rPr lang="fr-FR" sz="6300" b="1">
                        <a:solidFill>
                          <a:srgbClr val="FF0000"/>
                        </a:solidFill>
                        <a:latin typeface="Cambria Math"/>
                        <a:ea typeface="Cambria Math" panose="02040503050406030204" pitchFamily="18" charset="0"/>
                      </a:rPr>
                      <m:t>∙</m:t>
                    </m:r>
                    <m:acc>
                      <m:accPr>
                        <m:chr m:val="⃗"/>
                        <m:ctrlPr>
                          <a:rPr lang="fr-FR" sz="63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6300" b="1">
                            <a:solidFill>
                              <a:srgbClr val="FF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𝐀𝐂</m:t>
                        </m:r>
                      </m:e>
                    </m:acc>
                    <m:r>
                      <a:rPr lang="fr-FR" sz="6300" b="1">
                        <a:solidFill>
                          <a:srgbClr val="FF0000"/>
                        </a:solidFill>
                        <a:latin typeface="Cambria Math"/>
                        <a:ea typeface="Cambria Math" panose="02040503050406030204" pitchFamily="18" charset="0"/>
                      </a:rPr>
                      <m:t>=</m:t>
                    </m:r>
                    <m:r>
                      <a:rPr lang="fr-FR" sz="6300" b="1" i="0" smtClean="0">
                        <a:solidFill>
                          <a:srgbClr val="FF0000"/>
                        </a:solidFill>
                        <a:latin typeface="Cambria Math"/>
                        <a:ea typeface="Cambria Math" panose="02040503050406030204" pitchFamily="18" charset="0"/>
                      </a:rPr>
                      <m:t>− </m:t>
                    </m:r>
                    <m:r>
                      <a:rPr lang="fr-FR" sz="6300" b="1">
                        <a:solidFill>
                          <a:srgbClr val="FF0000"/>
                        </a:solidFill>
                        <a:latin typeface="Cambria Math"/>
                        <a:ea typeface="Cambria Math" panose="02040503050406030204" pitchFamily="18" charset="0"/>
                      </a:rPr>
                      <m:t>𝐀𝐁</m:t>
                    </m:r>
                    <m:r>
                      <a:rPr lang="fr-FR" sz="6300" b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×</m:t>
                    </m:r>
                    <m:r>
                      <a:rPr lang="fr-FR" sz="6300" b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𝐀𝐂</m:t>
                    </m:r>
                  </m:oMath>
                </a14:m>
                <a:endParaRPr lang="fr-FR" sz="6300" b="1" dirty="0">
                  <a:solidFill>
                    <a:srgbClr val="FF0000"/>
                  </a:solidFill>
                  <a:ea typeface="Cambria Math" panose="02040503050406030204" pitchFamily="18" charset="0"/>
                </a:endParaRPr>
              </a:p>
              <a:p>
                <a:pPr marL="0" lvl="5" indent="0" algn="ctr">
                  <a:buNone/>
                </a:pPr>
                <a:r>
                  <a:rPr lang="fr-FR" sz="6300" b="1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Donc 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fr-FR" sz="63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accPr>
                      <m:e>
                        <m:r>
                          <a:rPr lang="fr-FR" sz="6300" b="1" i="0" smtClean="0">
                            <a:solidFill>
                              <a:srgbClr val="FF0000"/>
                            </a:solidFill>
                            <a:latin typeface="Cambria Math"/>
                            <a:ea typeface="Cambria" panose="02040503050406030204" pitchFamily="18" charset="0"/>
                          </a:rPr>
                          <m:t>𝐁𝐀𝐂</m:t>
                        </m:r>
                      </m:e>
                    </m:acc>
                    <m:r>
                      <a:rPr lang="fr-FR" sz="6300" b="1" i="0" smtClean="0">
                        <a:solidFill>
                          <a:srgbClr val="FF0000"/>
                        </a:solidFill>
                        <a:latin typeface="Cambria Math"/>
                        <a:ea typeface="Cambria" panose="02040503050406030204" pitchFamily="18" charset="0"/>
                      </a:rPr>
                      <m:t>=</m:t>
                    </m:r>
                    <m:r>
                      <a:rPr lang="fr-FR" sz="63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𝛑</m:t>
                    </m:r>
                  </m:oMath>
                </a14:m>
                <a:r>
                  <a:rPr lang="fr-FR" sz="6300" b="1" dirty="0">
                    <a:solidFill>
                      <a:srgbClr val="FF0000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</a:t>
                </a:r>
              </a:p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4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fr-FR" sz="48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4223" y="1772816"/>
                <a:ext cx="9144000" cy="5085184"/>
              </a:xfrm>
              <a:prstGeom prst="rect">
                <a:avLst/>
              </a:prstGeom>
              <a:blipFill rotWithShape="1">
                <a:blip r:embed="rId2"/>
                <a:stretch>
                  <a:fillRect t="-371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/>
              <p:cNvSpPr txBox="1"/>
              <p:nvPr/>
            </p:nvSpPr>
            <p:spPr>
              <a:xfrm rot="1004915">
                <a:off x="6380121" y="2219993"/>
                <a:ext cx="2085692" cy="7921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fr-FR" sz="4400" b="1" i="1" smtClean="0">
                            <a:solidFill>
                              <a:srgbClr val="CC0099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accPr>
                      <m:e>
                        <m:r>
                          <a:rPr lang="fr-FR" sz="4400" b="1" i="0" smtClean="0">
                            <a:solidFill>
                              <a:srgbClr val="CC0099"/>
                            </a:solidFill>
                            <a:latin typeface="Cambria Math"/>
                            <a:ea typeface="Cambria" panose="02040503050406030204" pitchFamily="18" charset="0"/>
                          </a:rPr>
                          <m:t>𝐁𝐀𝐂</m:t>
                        </m:r>
                      </m:e>
                    </m:acc>
                  </m:oMath>
                </a14:m>
                <a:r>
                  <a:rPr lang="fr-FR" sz="4000" b="1" dirty="0">
                    <a:solidFill>
                      <a:srgbClr val="CC0099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= ?</a:t>
                </a:r>
              </a:p>
            </p:txBody>
          </p:sp>
        </mc:Choice>
        <mc:Fallback xmlns="">
          <p:sp>
            <p:nvSpPr>
              <p:cNvPr id="7" name="ZoneText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004915">
                <a:off x="6380121" y="2219993"/>
                <a:ext cx="2085692" cy="792140"/>
              </a:xfrm>
              <a:prstGeom prst="rect">
                <a:avLst/>
              </a:prstGeom>
              <a:blipFill rotWithShape="1">
                <a:blip r:embed="rId2"/>
                <a:stretch>
                  <a:fillRect r="-7923" b="-2053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68473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N°8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-4223" y="1772816"/>
                <a:ext cx="9144000" cy="508518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70000" lnSpcReduction="2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5">
                  <a:buFont typeface="Wingdings" panose="05000000000000000000" pitchFamily="2" charset="2"/>
                  <a:buChar char="Ø"/>
                </a:pPr>
                <a:r>
                  <a:rPr lang="fr-FR" sz="57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5700">
                        <a:latin typeface="Cambria Math"/>
                        <a:ea typeface="Cambria Math" panose="02040503050406030204" pitchFamily="18" charset="0"/>
                      </a:rPr>
                      <m:t>A</m:t>
                    </m:r>
                    <m:r>
                      <m:rPr>
                        <m:sty m:val="p"/>
                      </m:rPr>
                      <a:rPr lang="fr-FR" sz="5700" b="0" i="0" smtClean="0">
                        <a:latin typeface="Cambria Math"/>
                        <a:ea typeface="Cambria Math" panose="02040503050406030204" pitchFamily="18" charset="0"/>
                      </a:rPr>
                      <m:t>B</m:t>
                    </m:r>
                    <m:r>
                      <a:rPr lang="fr-FR" sz="5700" b="0" i="1" smtClean="0">
                        <a:latin typeface="Cambria Math"/>
                        <a:ea typeface="Cambria Math" panose="02040503050406030204" pitchFamily="18" charset="0"/>
                      </a:rPr>
                      <m:t>=3</m:t>
                    </m:r>
                  </m:oMath>
                </a14:m>
                <a:endParaRPr lang="fr-FR" sz="5700" b="0" dirty="0">
                  <a:ea typeface="Cambria Math" panose="02040503050406030204" pitchFamily="18" charset="0"/>
                </a:endParaRPr>
              </a:p>
              <a:p>
                <a:pPr lvl="5">
                  <a:buFont typeface="Wingdings" panose="05000000000000000000" pitchFamily="2" charset="2"/>
                  <a:buChar char="Ø"/>
                </a:pPr>
                <a:r>
                  <a:rPr lang="fr-FR" sz="57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5700" b="0" i="0" smtClean="0">
                        <a:latin typeface="Cambria Math"/>
                        <a:ea typeface="Cambria Math" panose="02040503050406030204" pitchFamily="18" charset="0"/>
                      </a:rPr>
                      <m:t>AC</m:t>
                    </m:r>
                    <m:r>
                      <a:rPr lang="fr-FR" sz="5700" b="0" i="0" smtClean="0">
                        <a:latin typeface="Cambria Math"/>
                        <a:ea typeface="Cambria Math" panose="02040503050406030204" pitchFamily="18" charset="0"/>
                      </a:rPr>
                      <m:t>=</m:t>
                    </m:r>
                    <m:r>
                      <a:rPr lang="fr-FR" sz="5700" b="0" i="1" smtClean="0">
                        <a:latin typeface="Cambria Math"/>
                        <a:ea typeface="Cambria Math" panose="02040503050406030204" pitchFamily="18" charset="0"/>
                      </a:rPr>
                      <m:t>2</m:t>
                    </m:r>
                  </m:oMath>
                </a14:m>
                <a:endParaRPr lang="fr-FR" sz="57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lvl="5">
                  <a:buFont typeface="Wingdings" panose="05000000000000000000" pitchFamily="2" charset="2"/>
                  <a:buChar char="Ø"/>
                </a:pPr>
                <a:r>
                  <a:rPr lang="fr-FR" sz="57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57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sz="5700" b="0" i="0" smtClean="0">
                            <a:latin typeface="Cambria Math"/>
                            <a:ea typeface="Cambria Math" panose="02040503050406030204" pitchFamily="18" charset="0"/>
                          </a:rPr>
                          <m:t>AB</m:t>
                        </m:r>
                      </m:e>
                    </m:acc>
                    <m:r>
                      <a:rPr lang="fr-FR" sz="5700">
                        <a:latin typeface="Cambria Math"/>
                        <a:ea typeface="Cambria Math" panose="02040503050406030204" pitchFamily="18" charset="0"/>
                      </a:rPr>
                      <m:t>∙</m:t>
                    </m:r>
                    <m:acc>
                      <m:accPr>
                        <m:chr m:val="⃗"/>
                        <m:ctrlPr>
                          <a:rPr lang="fr-FR" sz="57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sz="5700" b="0" i="0" smtClean="0">
                            <a:latin typeface="Cambria Math"/>
                            <a:ea typeface="Cambria Math" panose="02040503050406030204" pitchFamily="18" charset="0"/>
                          </a:rPr>
                          <m:t>AC</m:t>
                        </m:r>
                      </m:e>
                    </m:acc>
                    <m:r>
                      <a:rPr lang="fr-FR" sz="5700" b="0" i="0" smtClean="0">
                        <a:latin typeface="Cambria Math"/>
                        <a:ea typeface="Cambria Math" panose="02040503050406030204" pitchFamily="18" charset="0"/>
                      </a:rPr>
                      <m:t>=3</m:t>
                    </m:r>
                    <m:rad>
                      <m:radPr>
                        <m:degHide m:val="on"/>
                        <m:ctrlPr>
                          <a:rPr lang="fr-FR" sz="57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fr-FR" sz="5700" b="0" i="1" smtClean="0">
                            <a:latin typeface="Cambria Math"/>
                            <a:ea typeface="Cambria Math" panose="02040503050406030204" pitchFamily="18" charset="0"/>
                          </a:rPr>
                          <m:t>3</m:t>
                        </m:r>
                      </m:e>
                    </m:rad>
                  </m:oMath>
                </a14:m>
                <a:r>
                  <a:rPr lang="fr-FR" sz="5700" b="0" dirty="0">
                    <a:ea typeface="Cambria Math" panose="02040503050406030204" pitchFamily="18" charset="0"/>
                  </a:rPr>
                  <a:t> </a:t>
                </a:r>
                <a:endParaRPr lang="fr-FR" sz="57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2900" b="1" dirty="0">
                  <a:solidFill>
                    <a:srgbClr val="FF0000"/>
                  </a:solidFill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5700" b="1" dirty="0">
                    <a:solidFill>
                      <a:srgbClr val="FF0000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fr-FR" sz="6300" b="1" i="0" smtClean="0">
                        <a:solidFill>
                          <a:srgbClr val="FF0000"/>
                        </a:solidFill>
                        <a:latin typeface="Cambria Math"/>
                        <a:ea typeface="Cambria" panose="02040503050406030204" pitchFamily="18" charset="0"/>
                      </a:rPr>
                      <m:t>𝐜𝐨𝐬</m:t>
                    </m:r>
                    <m:d>
                      <m:dPr>
                        <m:ctrlPr>
                          <a:rPr lang="fr-FR" sz="63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̂"/>
                            <m:ctrlPr>
                              <a:rPr lang="fr-FR" sz="63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FR" sz="6300" b="1" i="0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Cambria" panose="02040503050406030204" pitchFamily="18" charset="0"/>
                              </a:rPr>
                              <m:t>𝐁𝐀𝐂</m:t>
                            </m:r>
                          </m:e>
                        </m:acc>
                      </m:e>
                    </m:d>
                    <m:r>
                      <a:rPr lang="fr-FR" sz="6300" b="1" i="0" smtClean="0">
                        <a:solidFill>
                          <a:srgbClr val="FF0000"/>
                        </a:solidFill>
                        <a:latin typeface="Cambria Math"/>
                        <a:ea typeface="Cambria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FR" sz="63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fPr>
                      <m:num>
                        <m:acc>
                          <m:accPr>
                            <m:chr m:val="⃗"/>
                            <m:ctrlPr>
                              <a:rPr lang="fr-FR" sz="63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FR" sz="6300" b="1" i="0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Cambria" panose="02040503050406030204" pitchFamily="18" charset="0"/>
                              </a:rPr>
                              <m:t>𝐀𝐁</m:t>
                            </m:r>
                          </m:e>
                        </m:acc>
                        <m:r>
                          <a:rPr lang="fr-FR" sz="6300" b="1" i="0" smtClean="0">
                            <a:solidFill>
                              <a:srgbClr val="FF0000"/>
                            </a:solidFill>
                            <a:latin typeface="Cambria Math"/>
                            <a:ea typeface="Cambria" panose="02040503050406030204" pitchFamily="18" charset="0"/>
                          </a:rPr>
                          <m:t> </m:t>
                        </m:r>
                        <m:r>
                          <a:rPr lang="fr-FR" sz="6300" b="1">
                            <a:solidFill>
                              <a:srgbClr val="FF0000"/>
                            </a:solidFill>
                            <a:latin typeface="Cambria Math"/>
                            <a:ea typeface="Cambria" panose="02040503050406030204" pitchFamily="18" charset="0"/>
                          </a:rPr>
                          <m:t>∙</m:t>
                        </m:r>
                        <m:r>
                          <a:rPr lang="fr-FR" sz="6300" b="1" i="0" smtClean="0">
                            <a:solidFill>
                              <a:srgbClr val="FF0000"/>
                            </a:solidFill>
                            <a:latin typeface="Cambria Math"/>
                            <a:ea typeface="Cambria" panose="02040503050406030204" pitchFamily="18" charset="0"/>
                          </a:rPr>
                          <m:t> </m:t>
                        </m:r>
                        <m:acc>
                          <m:accPr>
                            <m:chr m:val="⃗"/>
                            <m:ctrlPr>
                              <a:rPr lang="fr-FR" sz="63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FR" sz="6300" b="1" i="0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Cambria" panose="02040503050406030204" pitchFamily="18" charset="0"/>
                              </a:rPr>
                              <m:t>𝐀𝐂</m:t>
                            </m:r>
                          </m:e>
                        </m:acc>
                      </m:num>
                      <m:den>
                        <m:r>
                          <a:rPr lang="fr-FR" sz="6300" b="1" i="0" smtClean="0">
                            <a:solidFill>
                              <a:srgbClr val="FF0000"/>
                            </a:solidFill>
                            <a:latin typeface="Cambria Math"/>
                            <a:ea typeface="Cambria" panose="02040503050406030204" pitchFamily="18" charset="0"/>
                          </a:rPr>
                          <m:t>𝐀𝐁</m:t>
                        </m:r>
                        <m:r>
                          <a:rPr lang="fr-FR" sz="6300" b="1" i="0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×</m:t>
                        </m:r>
                        <m:r>
                          <a:rPr lang="fr-FR" sz="6300" b="1" i="0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𝐀𝐂</m:t>
                        </m:r>
                      </m:den>
                    </m:f>
                    <m:r>
                      <a:rPr lang="fr-FR" sz="6300" b="1" i="0" smtClean="0">
                        <a:solidFill>
                          <a:srgbClr val="FF0000"/>
                        </a:solidFill>
                        <a:latin typeface="Cambria Math"/>
                        <a:ea typeface="Cambria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FR" sz="63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fr-FR" sz="63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fr-FR" sz="6300" b="1" i="0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Cambria" panose="02040503050406030204" pitchFamily="18" charset="0"/>
                              </a:rPr>
                              <m:t>𝟑</m:t>
                            </m:r>
                          </m:e>
                        </m:rad>
                      </m:num>
                      <m:den>
                        <m:r>
                          <a:rPr lang="fr-FR" sz="6300" b="1" i="0" smtClean="0">
                            <a:solidFill>
                              <a:srgbClr val="FF0000"/>
                            </a:solidFill>
                            <a:latin typeface="Cambria Math"/>
                            <a:ea typeface="Cambria" panose="02040503050406030204" pitchFamily="18" charset="0"/>
                          </a:rPr>
                          <m:t>𝟐</m:t>
                        </m:r>
                      </m:den>
                    </m:f>
                  </m:oMath>
                </a14:m>
                <a:endParaRPr lang="fr-FR" sz="6300" b="1" dirty="0">
                  <a:solidFill>
                    <a:srgbClr val="FF0000"/>
                  </a:solidFill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2900" b="1" dirty="0">
                  <a:solidFill>
                    <a:srgbClr val="FF0000"/>
                  </a:solidFill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fr-FR" sz="6300" b="1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Donc 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fr-FR" sz="63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6300" b="1" i="0" smtClean="0">
                            <a:solidFill>
                              <a:srgbClr val="FF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𝐁𝐀𝐂</m:t>
                        </m:r>
                      </m:e>
                    </m:acc>
                    <m:r>
                      <a:rPr lang="fr-FR" sz="6300" b="1" i="0" smtClean="0">
                        <a:solidFill>
                          <a:srgbClr val="FF0000"/>
                        </a:solidFill>
                        <a:latin typeface="Cambria Math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FR" sz="63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6300" b="1" i="0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𝛑</m:t>
                        </m:r>
                      </m:num>
                      <m:den>
                        <m:r>
                          <a:rPr lang="fr-FR" sz="6300" b="1" i="0" smtClean="0">
                            <a:solidFill>
                              <a:srgbClr val="FF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𝟔</m:t>
                        </m:r>
                      </m:den>
                    </m:f>
                  </m:oMath>
                </a14:m>
                <a:endParaRPr lang="fr-FR" sz="6300" b="1" dirty="0">
                  <a:solidFill>
                    <a:srgbClr val="FF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fr-FR" sz="48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4223" y="1772816"/>
                <a:ext cx="9144000" cy="5085184"/>
              </a:xfrm>
              <a:prstGeom prst="rect">
                <a:avLst/>
              </a:prstGeom>
              <a:blipFill rotWithShape="1">
                <a:blip r:embed="rId2"/>
                <a:stretch>
                  <a:fillRect t="-371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/>
              <p:cNvSpPr txBox="1"/>
              <p:nvPr/>
            </p:nvSpPr>
            <p:spPr>
              <a:xfrm rot="1004915">
                <a:off x="6380121" y="2219993"/>
                <a:ext cx="2085692" cy="7921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fr-FR" sz="4400" b="1" i="1" smtClean="0">
                            <a:solidFill>
                              <a:srgbClr val="CC0099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accPr>
                      <m:e>
                        <m:r>
                          <a:rPr lang="fr-FR" sz="4400" b="1" i="0" smtClean="0">
                            <a:solidFill>
                              <a:srgbClr val="CC0099"/>
                            </a:solidFill>
                            <a:latin typeface="Cambria Math"/>
                            <a:ea typeface="Cambria" panose="02040503050406030204" pitchFamily="18" charset="0"/>
                          </a:rPr>
                          <m:t>𝐁𝐀𝐂</m:t>
                        </m:r>
                      </m:e>
                    </m:acc>
                  </m:oMath>
                </a14:m>
                <a:r>
                  <a:rPr lang="fr-FR" sz="4000" b="1" dirty="0">
                    <a:solidFill>
                      <a:srgbClr val="CC0099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= ?</a:t>
                </a:r>
              </a:p>
            </p:txBody>
          </p:sp>
        </mc:Choice>
        <mc:Fallback xmlns="">
          <p:sp>
            <p:nvSpPr>
              <p:cNvPr id="7" name="ZoneText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004915">
                <a:off x="6380121" y="2219993"/>
                <a:ext cx="2085692" cy="792140"/>
              </a:xfrm>
              <a:prstGeom prst="rect">
                <a:avLst/>
              </a:prstGeom>
              <a:blipFill rotWithShape="1">
                <a:blip r:embed="rId3"/>
                <a:stretch>
                  <a:fillRect r="-7923" b="-2053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62218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N°9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-4223" y="1772816"/>
                <a:ext cx="9144000" cy="508518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70000" lnSpcReduction="2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5">
                  <a:buFont typeface="Wingdings" panose="05000000000000000000" pitchFamily="2" charset="2"/>
                  <a:buChar char="Ø"/>
                </a:pPr>
                <a:r>
                  <a:rPr lang="fr-FR" sz="57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5700">
                        <a:latin typeface="Cambria Math"/>
                        <a:ea typeface="Cambria Math" panose="02040503050406030204" pitchFamily="18" charset="0"/>
                      </a:rPr>
                      <m:t>A</m:t>
                    </m:r>
                    <m:r>
                      <m:rPr>
                        <m:sty m:val="p"/>
                      </m:rPr>
                      <a:rPr lang="fr-FR" sz="5700" b="0" i="0" smtClean="0">
                        <a:latin typeface="Cambria Math"/>
                        <a:ea typeface="Cambria Math" panose="02040503050406030204" pitchFamily="18" charset="0"/>
                      </a:rPr>
                      <m:t>B</m:t>
                    </m:r>
                    <m:r>
                      <a:rPr lang="fr-FR" sz="5700" b="0" i="1" smtClean="0">
                        <a:latin typeface="Cambria Math"/>
                        <a:ea typeface="Cambria Math" panose="02040503050406030204" pitchFamily="18" charset="0"/>
                      </a:rPr>
                      <m:t>=5</m:t>
                    </m:r>
                  </m:oMath>
                </a14:m>
                <a:endParaRPr lang="fr-FR" sz="5700" b="0" dirty="0">
                  <a:ea typeface="Cambria Math" panose="02040503050406030204" pitchFamily="18" charset="0"/>
                </a:endParaRPr>
              </a:p>
              <a:p>
                <a:pPr lvl="5">
                  <a:buFont typeface="Wingdings" panose="05000000000000000000" pitchFamily="2" charset="2"/>
                  <a:buChar char="Ø"/>
                </a:pPr>
                <a:r>
                  <a:rPr lang="fr-FR" sz="57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5700" b="0" i="0" smtClean="0">
                        <a:latin typeface="Cambria Math"/>
                        <a:ea typeface="Cambria Math" panose="02040503050406030204" pitchFamily="18" charset="0"/>
                      </a:rPr>
                      <m:t>AC</m:t>
                    </m:r>
                    <m:r>
                      <a:rPr lang="fr-FR" sz="5700" b="0" i="0" smtClean="0">
                        <a:latin typeface="Cambria Math"/>
                        <a:ea typeface="Cambria Math" panose="02040503050406030204" pitchFamily="18" charset="0"/>
                      </a:rPr>
                      <m:t>=</m:t>
                    </m:r>
                    <m:r>
                      <a:rPr lang="fr-FR" sz="5700" b="0" i="1" smtClean="0">
                        <a:latin typeface="Cambria Math"/>
                        <a:ea typeface="Cambria Math" panose="02040503050406030204" pitchFamily="18" charset="0"/>
                      </a:rPr>
                      <m:t>6</m:t>
                    </m:r>
                  </m:oMath>
                </a14:m>
                <a:endParaRPr lang="fr-FR" sz="57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lvl="5">
                  <a:buFont typeface="Wingdings" panose="05000000000000000000" pitchFamily="2" charset="2"/>
                  <a:buChar char="Ø"/>
                </a:pPr>
                <a:r>
                  <a:rPr lang="fr-FR" sz="57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57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sz="5700" b="0" i="0" smtClean="0">
                            <a:latin typeface="Cambria Math"/>
                            <a:ea typeface="Cambria Math" panose="02040503050406030204" pitchFamily="18" charset="0"/>
                          </a:rPr>
                          <m:t>AB</m:t>
                        </m:r>
                      </m:e>
                    </m:acc>
                    <m:r>
                      <a:rPr lang="fr-FR" sz="5700">
                        <a:latin typeface="Cambria Math"/>
                        <a:ea typeface="Cambria Math" panose="02040503050406030204" pitchFamily="18" charset="0"/>
                      </a:rPr>
                      <m:t>∙</m:t>
                    </m:r>
                    <m:acc>
                      <m:accPr>
                        <m:chr m:val="⃗"/>
                        <m:ctrlPr>
                          <a:rPr lang="fr-FR" sz="57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sz="5700" b="0" i="0" smtClean="0">
                            <a:latin typeface="Cambria Math"/>
                            <a:ea typeface="Cambria Math" panose="02040503050406030204" pitchFamily="18" charset="0"/>
                          </a:rPr>
                          <m:t>AC</m:t>
                        </m:r>
                      </m:e>
                    </m:acc>
                    <m:r>
                      <a:rPr lang="fr-FR" sz="5700" b="0" i="0" smtClean="0">
                        <a:latin typeface="Cambria Math"/>
                        <a:ea typeface="Cambria Math" panose="02040503050406030204" pitchFamily="18" charset="0"/>
                      </a:rPr>
                      <m:t>=−15</m:t>
                    </m:r>
                  </m:oMath>
                </a14:m>
                <a:endParaRPr lang="fr-FR" sz="57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2900" b="1" dirty="0">
                  <a:solidFill>
                    <a:srgbClr val="FF0000"/>
                  </a:solidFill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5700" b="1" dirty="0">
                    <a:solidFill>
                      <a:srgbClr val="FF0000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fr-FR" sz="6300" b="1" i="0" smtClean="0">
                        <a:solidFill>
                          <a:srgbClr val="FF0000"/>
                        </a:solidFill>
                        <a:latin typeface="Cambria Math"/>
                        <a:ea typeface="Cambria" panose="02040503050406030204" pitchFamily="18" charset="0"/>
                      </a:rPr>
                      <m:t>𝐜𝐨𝐬</m:t>
                    </m:r>
                    <m:d>
                      <m:dPr>
                        <m:ctrlPr>
                          <a:rPr lang="fr-FR" sz="63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̂"/>
                            <m:ctrlPr>
                              <a:rPr lang="fr-FR" sz="63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FR" sz="6300" b="1" i="0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Cambria" panose="02040503050406030204" pitchFamily="18" charset="0"/>
                              </a:rPr>
                              <m:t>𝐁𝐀𝐂</m:t>
                            </m:r>
                          </m:e>
                        </m:acc>
                      </m:e>
                    </m:d>
                    <m:r>
                      <a:rPr lang="fr-FR" sz="6300" b="1" i="0" smtClean="0">
                        <a:solidFill>
                          <a:srgbClr val="FF0000"/>
                        </a:solidFill>
                        <a:latin typeface="Cambria Math"/>
                        <a:ea typeface="Cambria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FR" sz="63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fPr>
                      <m:num>
                        <m:acc>
                          <m:accPr>
                            <m:chr m:val="⃗"/>
                            <m:ctrlPr>
                              <a:rPr lang="fr-FR" sz="63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FR" sz="6300" b="1" i="0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Cambria" panose="02040503050406030204" pitchFamily="18" charset="0"/>
                              </a:rPr>
                              <m:t>𝐀𝐁</m:t>
                            </m:r>
                          </m:e>
                        </m:acc>
                        <m:r>
                          <a:rPr lang="fr-FR" sz="6300" b="1" i="0" smtClean="0">
                            <a:solidFill>
                              <a:srgbClr val="FF0000"/>
                            </a:solidFill>
                            <a:latin typeface="Cambria Math"/>
                            <a:ea typeface="Cambria" panose="02040503050406030204" pitchFamily="18" charset="0"/>
                          </a:rPr>
                          <m:t> </m:t>
                        </m:r>
                        <m:r>
                          <a:rPr lang="fr-FR" sz="6300" b="1">
                            <a:solidFill>
                              <a:srgbClr val="FF0000"/>
                            </a:solidFill>
                            <a:latin typeface="Cambria Math"/>
                            <a:ea typeface="Cambria" panose="02040503050406030204" pitchFamily="18" charset="0"/>
                          </a:rPr>
                          <m:t>∙</m:t>
                        </m:r>
                        <m:r>
                          <a:rPr lang="fr-FR" sz="6300" b="1" i="0" smtClean="0">
                            <a:solidFill>
                              <a:srgbClr val="FF0000"/>
                            </a:solidFill>
                            <a:latin typeface="Cambria Math"/>
                            <a:ea typeface="Cambria" panose="02040503050406030204" pitchFamily="18" charset="0"/>
                          </a:rPr>
                          <m:t> </m:t>
                        </m:r>
                        <m:acc>
                          <m:accPr>
                            <m:chr m:val="⃗"/>
                            <m:ctrlPr>
                              <a:rPr lang="fr-FR" sz="63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FR" sz="6300" b="1" i="0" smtClean="0">
                                <a:solidFill>
                                  <a:srgbClr val="FF0000"/>
                                </a:solidFill>
                                <a:latin typeface="Cambria Math"/>
                                <a:ea typeface="Cambria" panose="02040503050406030204" pitchFamily="18" charset="0"/>
                              </a:rPr>
                              <m:t>𝐀𝐂</m:t>
                            </m:r>
                          </m:e>
                        </m:acc>
                      </m:num>
                      <m:den>
                        <m:r>
                          <a:rPr lang="fr-FR" sz="6300" b="1" i="0" smtClean="0">
                            <a:solidFill>
                              <a:srgbClr val="FF0000"/>
                            </a:solidFill>
                            <a:latin typeface="Cambria Math"/>
                            <a:ea typeface="Cambria" panose="02040503050406030204" pitchFamily="18" charset="0"/>
                          </a:rPr>
                          <m:t>𝐀𝐁</m:t>
                        </m:r>
                        <m:r>
                          <a:rPr lang="fr-FR" sz="6300" b="1" i="0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×</m:t>
                        </m:r>
                        <m:r>
                          <a:rPr lang="fr-FR" sz="6300" b="1" i="0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𝐀𝐂</m:t>
                        </m:r>
                      </m:den>
                    </m:f>
                    <m:r>
                      <a:rPr lang="fr-FR" sz="6300" b="1" i="0" smtClean="0">
                        <a:solidFill>
                          <a:srgbClr val="FF0000"/>
                        </a:solidFill>
                        <a:latin typeface="Cambria Math"/>
                        <a:ea typeface="Cambria" panose="02040503050406030204" pitchFamily="18" charset="0"/>
                      </a:rPr>
                      <m:t>=−</m:t>
                    </m:r>
                    <m:f>
                      <m:fPr>
                        <m:ctrlPr>
                          <a:rPr lang="fr-FR" sz="63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fPr>
                      <m:num>
                        <m:r>
                          <a:rPr lang="fr-FR" sz="63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fr-FR" sz="6300" b="1" i="0" smtClean="0">
                            <a:solidFill>
                              <a:srgbClr val="FF0000"/>
                            </a:solidFill>
                            <a:latin typeface="Cambria Math"/>
                            <a:ea typeface="Cambria" panose="02040503050406030204" pitchFamily="18" charset="0"/>
                          </a:rPr>
                          <m:t>𝟐</m:t>
                        </m:r>
                      </m:den>
                    </m:f>
                  </m:oMath>
                </a14:m>
                <a:endParaRPr lang="fr-FR" sz="6300" b="1" dirty="0">
                  <a:solidFill>
                    <a:srgbClr val="FF0000"/>
                  </a:solidFill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2900" b="1" dirty="0">
                  <a:solidFill>
                    <a:srgbClr val="FF0000"/>
                  </a:solidFill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fr-FR" sz="6300" b="1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Donc 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fr-FR" sz="63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6300" b="1" i="0" smtClean="0">
                            <a:solidFill>
                              <a:srgbClr val="FF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𝐁𝐀𝐂</m:t>
                        </m:r>
                      </m:e>
                    </m:acc>
                    <m:r>
                      <a:rPr lang="fr-FR" sz="6300" b="1" i="0" smtClean="0">
                        <a:solidFill>
                          <a:srgbClr val="FF0000"/>
                        </a:solidFill>
                        <a:latin typeface="Cambria Math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FR" sz="63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6300" b="1" i="0" smtClean="0">
                            <a:solidFill>
                              <a:srgbClr val="FF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𝟐</m:t>
                        </m:r>
                        <m:r>
                          <a:rPr lang="fr-FR" sz="6300" b="1" i="0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𝛑</m:t>
                        </m:r>
                      </m:num>
                      <m:den>
                        <m:r>
                          <a:rPr lang="fr-FR" sz="63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𝟑</m:t>
                        </m:r>
                      </m:den>
                    </m:f>
                  </m:oMath>
                </a14:m>
                <a:endParaRPr lang="fr-FR" sz="6300" b="1" dirty="0">
                  <a:solidFill>
                    <a:srgbClr val="FF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fr-FR" sz="48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4223" y="1772816"/>
                <a:ext cx="9144000" cy="5085184"/>
              </a:xfrm>
              <a:prstGeom prst="rect">
                <a:avLst/>
              </a:prstGeom>
              <a:blipFill rotWithShape="1">
                <a:blip r:embed="rId2"/>
                <a:stretch>
                  <a:fillRect t="-371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/>
              <p:cNvSpPr txBox="1"/>
              <p:nvPr/>
            </p:nvSpPr>
            <p:spPr>
              <a:xfrm rot="1004915">
                <a:off x="6380121" y="2219993"/>
                <a:ext cx="2085692" cy="7921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fr-FR" sz="4400" b="1" i="1" smtClean="0">
                            <a:solidFill>
                              <a:srgbClr val="CC0099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accPr>
                      <m:e>
                        <m:r>
                          <a:rPr lang="fr-FR" sz="4400" b="1" i="0" smtClean="0">
                            <a:solidFill>
                              <a:srgbClr val="CC0099"/>
                            </a:solidFill>
                            <a:latin typeface="Cambria Math"/>
                            <a:ea typeface="Cambria" panose="02040503050406030204" pitchFamily="18" charset="0"/>
                          </a:rPr>
                          <m:t>𝐁𝐀𝐂</m:t>
                        </m:r>
                      </m:e>
                    </m:acc>
                  </m:oMath>
                </a14:m>
                <a:r>
                  <a:rPr lang="fr-FR" sz="4000" b="1" dirty="0">
                    <a:solidFill>
                      <a:srgbClr val="CC0099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= ?</a:t>
                </a:r>
              </a:p>
            </p:txBody>
          </p:sp>
        </mc:Choice>
        <mc:Fallback xmlns="">
          <p:sp>
            <p:nvSpPr>
              <p:cNvPr id="7" name="ZoneText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004915">
                <a:off x="6380121" y="2219993"/>
                <a:ext cx="2085692" cy="792140"/>
              </a:xfrm>
              <a:prstGeom prst="rect">
                <a:avLst/>
              </a:prstGeom>
              <a:blipFill rotWithShape="1">
                <a:blip r:embed="rId3"/>
                <a:stretch>
                  <a:fillRect r="-7923" b="-2053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9901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N°10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-4223" y="1772816"/>
                <a:ext cx="9144000" cy="508518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77500" lnSpcReduction="2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114300" indent="0" algn="ctr">
                  <a:buNone/>
                </a:pPr>
                <a:r>
                  <a:rPr lang="fr-FR" sz="5200" b="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Dans un repère orthonormé,</a:t>
                </a:r>
              </a:p>
              <a:p>
                <a:pPr algn="ctr">
                  <a:buFont typeface="Wingdings" panose="05000000000000000000" pitchFamily="2" charset="2"/>
                  <a:buChar char="Ø"/>
                </a:pPr>
                <a:r>
                  <a:rPr lang="fr-FR" sz="52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5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sz="52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AB</m:t>
                        </m:r>
                      </m:e>
                    </m:acc>
                    <m:r>
                      <a:rPr lang="fr-FR" sz="5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fr-FR" sz="5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fr-FR" sz="5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fr-FR" sz="5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3</m:t>
                            </m:r>
                          </m:e>
                          <m:e>
                            <m:r>
                              <a:rPr lang="fr-FR" sz="5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4</m:t>
                            </m:r>
                          </m:e>
                        </m:eqArr>
                      </m:e>
                    </m:d>
                    <m:r>
                      <a:rPr lang="fr-FR" sz="5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sz="52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et 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5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sz="5200" b="0" i="0" smtClean="0">
                            <a:latin typeface="Cambria Math"/>
                            <a:ea typeface="Cambria Math" panose="02040503050406030204" pitchFamily="18" charset="0"/>
                          </a:rPr>
                          <m:t>AC</m:t>
                        </m:r>
                      </m:e>
                    </m:acc>
                    <m:d>
                      <m:dPr>
                        <m:ctrlPr>
                          <a:rPr lang="fr-FR" sz="5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fr-FR" sz="5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fr-FR" sz="5200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  <m:t>4</m:t>
                            </m:r>
                          </m:e>
                          <m:e>
                            <m:r>
                              <a:rPr lang="fr-FR" sz="5200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  <m:t>−3</m:t>
                            </m:r>
                          </m:e>
                        </m:eqArr>
                      </m:e>
                    </m:d>
                    <m:r>
                      <a:rPr lang="fr-FR" sz="5200" b="0" i="0" smtClean="0">
                        <a:latin typeface="Cambria Math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endParaRPr lang="fr-FR" sz="52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5200" b="1" dirty="0">
                  <a:solidFill>
                    <a:srgbClr val="FF0000"/>
                  </a:solidFill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marL="0" lvl="5" indent="0" algn="ctr">
                  <a:buNone/>
                </a:pPr>
                <a:r>
                  <a:rPr lang="fr-FR" sz="5700" b="1" dirty="0">
                    <a:solidFill>
                      <a:srgbClr val="FF0000"/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57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5700" b="1">
                            <a:solidFill>
                              <a:srgbClr val="FF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𝐀𝐁</m:t>
                        </m:r>
                      </m:e>
                    </m:acc>
                    <m:r>
                      <a:rPr lang="fr-FR" sz="5700" b="1">
                        <a:solidFill>
                          <a:srgbClr val="FF0000"/>
                        </a:solidFill>
                        <a:latin typeface="Cambria Math"/>
                        <a:ea typeface="Cambria Math" panose="02040503050406030204" pitchFamily="18" charset="0"/>
                      </a:rPr>
                      <m:t>∙</m:t>
                    </m:r>
                    <m:acc>
                      <m:accPr>
                        <m:chr m:val="⃗"/>
                        <m:ctrlPr>
                          <a:rPr lang="fr-FR" sz="57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5700" b="1">
                            <a:solidFill>
                              <a:srgbClr val="FF0000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𝐀𝐂</m:t>
                        </m:r>
                      </m:e>
                    </m:acc>
                    <m:r>
                      <a:rPr lang="fr-FR" sz="5700" b="1">
                        <a:solidFill>
                          <a:srgbClr val="FF0000"/>
                        </a:solidFill>
                        <a:latin typeface="Cambria Math"/>
                        <a:ea typeface="Cambria Math" panose="02040503050406030204" pitchFamily="18" charset="0"/>
                      </a:rPr>
                      <m:t>=</m:t>
                    </m:r>
                    <m:r>
                      <a:rPr lang="fr-FR" sz="5700" b="1" i="0" smtClean="0">
                        <a:solidFill>
                          <a:srgbClr val="FF0000"/>
                        </a:solidFill>
                        <a:latin typeface="Cambria Math"/>
                        <a:ea typeface="Cambria Math" panose="02040503050406030204" pitchFamily="18" charset="0"/>
                      </a:rPr>
                      <m:t>𝟏𝟐</m:t>
                    </m:r>
                    <m:r>
                      <a:rPr lang="fr-FR" sz="5700" b="1" i="0" smtClean="0">
                        <a:solidFill>
                          <a:srgbClr val="FF0000"/>
                        </a:solidFill>
                        <a:latin typeface="Cambria Math"/>
                        <a:ea typeface="Cambria Math" panose="02040503050406030204" pitchFamily="18" charset="0"/>
                      </a:rPr>
                      <m:t>−</m:t>
                    </m:r>
                    <m:r>
                      <a:rPr lang="fr-FR" sz="5700" b="1" i="0" smtClean="0">
                        <a:solidFill>
                          <a:srgbClr val="FF0000"/>
                        </a:solidFill>
                        <a:latin typeface="Cambria Math"/>
                        <a:ea typeface="Cambria Math" panose="02040503050406030204" pitchFamily="18" charset="0"/>
                      </a:rPr>
                      <m:t>𝟏𝟐</m:t>
                    </m:r>
                    <m:r>
                      <a:rPr lang="fr-FR" sz="5700" b="1" i="0" smtClean="0">
                        <a:solidFill>
                          <a:srgbClr val="FF0000"/>
                        </a:solidFill>
                        <a:latin typeface="Cambria Math"/>
                        <a:ea typeface="Cambria Math" panose="02040503050406030204" pitchFamily="18" charset="0"/>
                      </a:rPr>
                      <m:t>=</m:t>
                    </m:r>
                    <m:r>
                      <a:rPr lang="fr-FR" sz="5700" b="1" i="0" smtClean="0">
                        <a:solidFill>
                          <a:srgbClr val="FF0000"/>
                        </a:solidFill>
                        <a:latin typeface="Cambria Math"/>
                        <a:ea typeface="Cambria Math" panose="02040503050406030204" pitchFamily="18" charset="0"/>
                      </a:rPr>
                      <m:t>𝟎</m:t>
                    </m:r>
                  </m:oMath>
                </a14:m>
                <a:endParaRPr lang="fr-FR" sz="5700" b="1" dirty="0">
                  <a:solidFill>
                    <a:srgbClr val="FF0000"/>
                  </a:solidFill>
                  <a:ea typeface="Cambria Math" panose="02040503050406030204" pitchFamily="18" charset="0"/>
                </a:endParaRPr>
              </a:p>
              <a:p>
                <a:pPr marL="0" lvl="5" indent="0" algn="ctr">
                  <a:buNone/>
                </a:pPr>
                <a:endParaRPr lang="fr-FR" sz="1400" b="1" dirty="0">
                  <a:solidFill>
                    <a:srgbClr val="FF0000"/>
                  </a:solidFill>
                  <a:ea typeface="Cambria Math" panose="02040503050406030204" pitchFamily="18" charset="0"/>
                </a:endParaRPr>
              </a:p>
              <a:p>
                <a:pPr marL="0" lvl="5" indent="0" algn="ctr">
                  <a:buNone/>
                </a:pPr>
                <a:r>
                  <a:rPr lang="fr-FR" sz="5700" b="1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Donc 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fr-FR" sz="57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accPr>
                      <m:e>
                        <m:r>
                          <a:rPr lang="fr-FR" sz="5700" b="1">
                            <a:solidFill>
                              <a:srgbClr val="FF0000"/>
                            </a:solidFill>
                            <a:latin typeface="Cambria Math"/>
                            <a:ea typeface="Cambria" panose="02040503050406030204" pitchFamily="18" charset="0"/>
                          </a:rPr>
                          <m:t>𝐁𝐀𝐂</m:t>
                        </m:r>
                      </m:e>
                    </m:acc>
                    <m:r>
                      <a:rPr lang="fr-FR" sz="5700" b="1">
                        <a:solidFill>
                          <a:srgbClr val="FF0000"/>
                        </a:solidFill>
                        <a:latin typeface="Cambria Math"/>
                        <a:ea typeface="Cambria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FR" sz="57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fPr>
                      <m:num>
                        <m:r>
                          <a:rPr lang="fr-FR" sz="57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𝝅</m:t>
                        </m:r>
                      </m:num>
                      <m:den>
                        <m:r>
                          <a:rPr lang="fr-FR" sz="57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" panose="020405030504060302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fr-FR" sz="5700" b="1" dirty="0">
                    <a:solidFill>
                      <a:srgbClr val="FF0000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</a:t>
                </a:r>
              </a:p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4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fr-FR" sz="48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4223" y="1772816"/>
                <a:ext cx="9144000" cy="5085184"/>
              </a:xfrm>
              <a:prstGeom prst="rect">
                <a:avLst/>
              </a:prstGeom>
              <a:blipFill rotWithShape="1">
                <a:blip r:embed="rId2"/>
                <a:stretch>
                  <a:fillRect t="-455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/>
              <p:cNvSpPr txBox="1"/>
              <p:nvPr/>
            </p:nvSpPr>
            <p:spPr>
              <a:xfrm rot="1004915">
                <a:off x="6380121" y="768966"/>
                <a:ext cx="2085692" cy="7921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fr-FR" sz="4400" b="1" i="1" smtClean="0">
                            <a:solidFill>
                              <a:srgbClr val="CC0099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accPr>
                      <m:e>
                        <m:r>
                          <a:rPr lang="fr-FR" sz="4400" b="1" i="0" smtClean="0">
                            <a:solidFill>
                              <a:srgbClr val="CC0099"/>
                            </a:solidFill>
                            <a:latin typeface="Cambria Math"/>
                            <a:ea typeface="Cambria" panose="02040503050406030204" pitchFamily="18" charset="0"/>
                          </a:rPr>
                          <m:t>𝐁𝐀𝐂</m:t>
                        </m:r>
                      </m:e>
                    </m:acc>
                  </m:oMath>
                </a14:m>
                <a:r>
                  <a:rPr lang="fr-FR" sz="4000" b="1" dirty="0">
                    <a:solidFill>
                      <a:srgbClr val="CC0099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= ?</a:t>
                </a:r>
              </a:p>
            </p:txBody>
          </p:sp>
        </mc:Choice>
        <mc:Fallback xmlns="">
          <p:sp>
            <p:nvSpPr>
              <p:cNvPr id="7" name="ZoneText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004915">
                <a:off x="6380121" y="768966"/>
                <a:ext cx="2085692" cy="792140"/>
              </a:xfrm>
              <a:prstGeom prst="rect">
                <a:avLst/>
              </a:prstGeom>
              <a:blipFill rotWithShape="1">
                <a:blip r:embed="rId3"/>
                <a:stretch>
                  <a:fillRect r="-7923" b="-2053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51748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à coins arrondis 2"/>
          <p:cNvSpPr/>
          <p:nvPr/>
        </p:nvSpPr>
        <p:spPr>
          <a:xfrm>
            <a:off x="619796" y="2645522"/>
            <a:ext cx="7918450" cy="1448770"/>
          </a:xfrm>
          <a:prstGeom prst="roundRect">
            <a:avLst/>
          </a:prstGeom>
          <a:solidFill>
            <a:schemeClr val="bg1">
              <a:lumMod val="65000"/>
              <a:alpha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6000" b="1" cap="small" dirty="0">
                <a:solidFill>
                  <a:srgbClr val="FF0000"/>
                </a:solidFill>
                <a:latin typeface="Georgia" pitchFamily="18" charset="0"/>
                <a:ea typeface="+mj-ea"/>
                <a:cs typeface="Arial" pitchFamily="34" charset="0"/>
              </a:rPr>
              <a:t>Fin</a:t>
            </a:r>
            <a:endParaRPr lang="fr-F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8664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à coins arrondis 4"/>
          <p:cNvSpPr/>
          <p:nvPr/>
        </p:nvSpPr>
        <p:spPr>
          <a:xfrm>
            <a:off x="107504" y="1178278"/>
            <a:ext cx="8928992" cy="3429197"/>
          </a:xfrm>
          <a:prstGeom prst="roundRect">
            <a:avLst/>
          </a:prstGeom>
          <a:solidFill>
            <a:schemeClr val="bg1">
              <a:lumMod val="65000"/>
              <a:alpha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fr-FR" sz="6000" b="1" dirty="0">
                <a:solidFill>
                  <a:srgbClr val="FF0000"/>
                </a:solidFill>
                <a:latin typeface="Georgia" panose="02040502050405020303" pitchFamily="18" charset="0"/>
              </a:rPr>
              <a:t>A, B et C sont trois points distincts.</a:t>
            </a:r>
            <a:endParaRPr lang="fr-FR" sz="3600" dirty="0">
              <a:solidFill>
                <a:schemeClr val="tx1"/>
              </a:solidFill>
              <a:latin typeface="Cambria" panose="02040503050406030204" pitchFamily="18" charset="0"/>
            </a:endParaRPr>
          </a:p>
          <a:p>
            <a:pPr algn="ctr"/>
            <a:r>
              <a:rPr lang="fr-FR" sz="3600" dirty="0">
                <a:solidFill>
                  <a:schemeClr val="tx1"/>
                </a:solidFill>
                <a:latin typeface="Cambria" panose="02040503050406030204" pitchFamily="18" charset="0"/>
              </a:rPr>
              <a:t>Déterminer la longueur ou une mesure de l’angle en radians, demandée.</a:t>
            </a:r>
          </a:p>
        </p:txBody>
      </p:sp>
    </p:spTree>
    <p:extLst>
      <p:ext uri="{BB962C8B-B14F-4D97-AF65-F5344CB8AC3E}">
        <p14:creationId xmlns:p14="http://schemas.microsoft.com/office/powerpoint/2010/main" val="20452624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85000" lnSpcReduction="2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800" dirty="0"/>
              </a:p>
              <a:p>
                <a:pPr marL="0" indent="0" algn="ctr">
                  <a:buFont typeface="Arial" panose="020B0604020202020204" pitchFamily="34" charset="0"/>
                  <a:buNone/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47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sz="4700" b="0" i="0" smtClean="0">
                            <a:latin typeface="Cambria Math"/>
                            <a:ea typeface="Cambria Math" panose="02040503050406030204" pitchFamily="18" charset="0"/>
                          </a:rPr>
                          <m:t>AB</m:t>
                        </m:r>
                      </m:e>
                    </m:acc>
                  </m:oMath>
                </a14:m>
                <a:r>
                  <a:rPr lang="fr-FR" sz="47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et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47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sz="4700" b="0" i="0" smtClean="0">
                            <a:latin typeface="Cambria Math"/>
                            <a:ea typeface="Cambria Math" panose="02040503050406030204" pitchFamily="18" charset="0"/>
                          </a:rPr>
                          <m:t>AC</m:t>
                        </m:r>
                      </m:e>
                    </m:acc>
                  </m:oMath>
                </a14:m>
                <a:r>
                  <a:rPr lang="fr-FR" sz="47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sont colinéaires et de</a:t>
                </a:r>
              </a:p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fr-FR" sz="47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même sens. On sait que :</a:t>
                </a:r>
              </a:p>
              <a:p>
                <a:pPr lvl="5">
                  <a:buFont typeface="Wingdings" panose="05000000000000000000" pitchFamily="2" charset="2"/>
                  <a:buChar char="Ø"/>
                </a:pPr>
                <a:r>
                  <a:rPr lang="fr-FR" sz="47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4700" b="0" i="0" smtClean="0">
                        <a:latin typeface="Cambria Math"/>
                        <a:ea typeface="Cambria Math" panose="02040503050406030204" pitchFamily="18" charset="0"/>
                      </a:rPr>
                      <m:t>AB</m:t>
                    </m:r>
                    <m:r>
                      <a:rPr lang="fr-FR" sz="4700" b="0" i="0" smtClean="0">
                        <a:latin typeface="Cambria Math"/>
                        <a:ea typeface="Cambria Math" panose="02040503050406030204" pitchFamily="18" charset="0"/>
                      </a:rPr>
                      <m:t>=3</m:t>
                    </m:r>
                  </m:oMath>
                </a14:m>
                <a:endParaRPr lang="fr-FR" sz="47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lvl="5">
                  <a:buFont typeface="Wingdings" panose="05000000000000000000" pitchFamily="2" charset="2"/>
                  <a:buChar char="Ø"/>
                </a:pPr>
                <a:r>
                  <a:rPr lang="fr-FR" sz="47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47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sz="4700" b="0" i="0" smtClean="0">
                            <a:latin typeface="Cambria Math"/>
                            <a:ea typeface="Cambria Math" panose="02040503050406030204" pitchFamily="18" charset="0"/>
                          </a:rPr>
                          <m:t>AB</m:t>
                        </m:r>
                      </m:e>
                    </m:acc>
                    <m:r>
                      <a:rPr lang="fr-FR" sz="4700">
                        <a:latin typeface="Cambria Math"/>
                        <a:ea typeface="Cambria Math" panose="02040503050406030204" pitchFamily="18" charset="0"/>
                      </a:rPr>
                      <m:t>∙</m:t>
                    </m:r>
                    <m:acc>
                      <m:accPr>
                        <m:chr m:val="⃗"/>
                        <m:ctrlPr>
                          <a:rPr lang="fr-FR" sz="47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sz="4700" b="0" i="0" smtClean="0">
                            <a:latin typeface="Cambria Math"/>
                            <a:ea typeface="Cambria Math" panose="02040503050406030204" pitchFamily="18" charset="0"/>
                          </a:rPr>
                          <m:t>AC</m:t>
                        </m:r>
                      </m:e>
                    </m:acc>
                    <m:r>
                      <a:rPr lang="fr-FR" sz="4700" b="0" i="0" smtClean="0">
                        <a:latin typeface="Cambria Math"/>
                        <a:ea typeface="Cambria Math" panose="02040503050406030204" pitchFamily="18" charset="0"/>
                      </a:rPr>
                      <m:t>=12</m:t>
                    </m:r>
                  </m:oMath>
                </a14:m>
                <a:endParaRPr lang="fr-FR" sz="47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algn="ctr">
                  <a:buFont typeface="Wingdings" panose="05000000000000000000" pitchFamily="2" charset="2"/>
                  <a:buChar char="§"/>
                </a:pPr>
                <a:endParaRPr lang="fr-FR" sz="4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6400" b="1" dirty="0">
                    <a:solidFill>
                      <a:srgbClr val="FF0000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AC = ?</a:t>
                </a:r>
              </a:p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4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fr-FR" sz="48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573684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85000" lnSpcReduction="2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800" dirty="0"/>
              </a:p>
              <a:p>
                <a:pPr marL="0" indent="0" algn="ctr">
                  <a:buFont typeface="Arial" panose="020B0604020202020204" pitchFamily="34" charset="0"/>
                  <a:buNone/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47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sz="4700" b="0" i="0" smtClean="0">
                            <a:latin typeface="Cambria Math"/>
                            <a:ea typeface="Cambria Math" panose="02040503050406030204" pitchFamily="18" charset="0"/>
                          </a:rPr>
                          <m:t>AB</m:t>
                        </m:r>
                      </m:e>
                    </m:acc>
                  </m:oMath>
                </a14:m>
                <a:r>
                  <a:rPr lang="fr-FR" sz="47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et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47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sz="4700" b="0" i="0" smtClean="0">
                            <a:latin typeface="Cambria Math"/>
                            <a:ea typeface="Cambria Math" panose="02040503050406030204" pitchFamily="18" charset="0"/>
                          </a:rPr>
                          <m:t>AC</m:t>
                        </m:r>
                      </m:e>
                    </m:acc>
                  </m:oMath>
                </a14:m>
                <a:r>
                  <a:rPr lang="fr-FR" sz="47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sont colinéaires et de</a:t>
                </a:r>
              </a:p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fr-FR" sz="47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sens contraires. On sait que :</a:t>
                </a:r>
              </a:p>
              <a:p>
                <a:pPr lvl="5">
                  <a:buFont typeface="Wingdings" panose="05000000000000000000" pitchFamily="2" charset="2"/>
                  <a:buChar char="Ø"/>
                </a:pPr>
                <a:r>
                  <a:rPr lang="fr-FR" sz="47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4700" b="0" i="0" smtClean="0">
                        <a:latin typeface="Cambria Math"/>
                        <a:ea typeface="Cambria Math" panose="02040503050406030204" pitchFamily="18" charset="0"/>
                      </a:rPr>
                      <m:t>AB</m:t>
                    </m:r>
                    <m:r>
                      <a:rPr lang="fr-FR" sz="4700" b="0" i="0" smtClean="0">
                        <a:latin typeface="Cambria Math"/>
                        <a:ea typeface="Cambria Math" panose="02040503050406030204" pitchFamily="18" charset="0"/>
                      </a:rPr>
                      <m:t>=3</m:t>
                    </m:r>
                  </m:oMath>
                </a14:m>
                <a:endParaRPr lang="fr-FR" sz="47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lvl="5">
                  <a:buFont typeface="Wingdings" panose="05000000000000000000" pitchFamily="2" charset="2"/>
                  <a:buChar char="Ø"/>
                </a:pPr>
                <a:r>
                  <a:rPr lang="fr-FR" sz="47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47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sz="4700" b="0" i="0" smtClean="0">
                            <a:latin typeface="Cambria Math"/>
                            <a:ea typeface="Cambria Math" panose="02040503050406030204" pitchFamily="18" charset="0"/>
                          </a:rPr>
                          <m:t>AB</m:t>
                        </m:r>
                      </m:e>
                    </m:acc>
                    <m:r>
                      <a:rPr lang="fr-FR" sz="4700">
                        <a:latin typeface="Cambria Math"/>
                        <a:ea typeface="Cambria Math" panose="02040503050406030204" pitchFamily="18" charset="0"/>
                      </a:rPr>
                      <m:t>∙</m:t>
                    </m:r>
                    <m:acc>
                      <m:accPr>
                        <m:chr m:val="⃗"/>
                        <m:ctrlPr>
                          <a:rPr lang="fr-FR" sz="47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sz="4700" b="0" i="0" smtClean="0">
                            <a:latin typeface="Cambria Math"/>
                            <a:ea typeface="Cambria Math" panose="02040503050406030204" pitchFamily="18" charset="0"/>
                          </a:rPr>
                          <m:t>AC</m:t>
                        </m:r>
                      </m:e>
                    </m:acc>
                    <m:r>
                      <a:rPr lang="fr-FR" sz="4700" b="0" i="0" smtClean="0">
                        <a:latin typeface="Cambria Math"/>
                        <a:ea typeface="Cambria Math" panose="02040503050406030204" pitchFamily="18" charset="0"/>
                      </a:rPr>
                      <m:t>=−21</m:t>
                    </m:r>
                  </m:oMath>
                </a14:m>
                <a:endParaRPr lang="fr-FR" sz="47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algn="ctr">
                  <a:buFont typeface="Wingdings" panose="05000000000000000000" pitchFamily="2" charset="2"/>
                  <a:buChar char="§"/>
                </a:pPr>
                <a:endParaRPr lang="fr-FR" sz="4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6400" b="1" dirty="0">
                    <a:solidFill>
                      <a:srgbClr val="FF0000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AC = ?</a:t>
                </a:r>
              </a:p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4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fr-FR" sz="48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575316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-4223" y="1772816"/>
                <a:ext cx="9144000" cy="508518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85000" lnSpcReduction="2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5">
                  <a:buFont typeface="Wingdings" panose="05000000000000000000" pitchFamily="2" charset="2"/>
                  <a:buChar char="Ø"/>
                </a:pPr>
                <a:r>
                  <a:rPr lang="fr-FR" sz="5200" b="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5200" b="0" i="0" smtClean="0">
                        <a:latin typeface="Cambria Math"/>
                        <a:ea typeface="Cambria Math" panose="02040503050406030204" pitchFamily="18" charset="0"/>
                      </a:rPr>
                      <m:t>AB</m:t>
                    </m:r>
                    <m:r>
                      <a:rPr lang="fr-FR" sz="5200" b="0" i="1" smtClean="0">
                        <a:latin typeface="Cambria Math"/>
                        <a:ea typeface="Cambria Math" panose="02040503050406030204" pitchFamily="18" charset="0"/>
                      </a:rPr>
                      <m:t>=3</m:t>
                    </m:r>
                  </m:oMath>
                </a14:m>
                <a:endParaRPr lang="fr-FR" sz="52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lvl="5">
                  <a:buFont typeface="Wingdings" panose="05000000000000000000" pitchFamily="2" charset="2"/>
                  <a:buChar char="Ø"/>
                </a:pPr>
                <a:r>
                  <a:rPr lang="fr-FR" sz="52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5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sz="5200" b="0" i="0" smtClean="0">
                            <a:latin typeface="Cambria Math"/>
                            <a:ea typeface="Cambria Math" panose="02040503050406030204" pitchFamily="18" charset="0"/>
                          </a:rPr>
                          <m:t>AB</m:t>
                        </m:r>
                      </m:e>
                    </m:acc>
                    <m:r>
                      <a:rPr lang="fr-FR" sz="5200">
                        <a:latin typeface="Cambria Math"/>
                        <a:ea typeface="Cambria Math" panose="02040503050406030204" pitchFamily="18" charset="0"/>
                      </a:rPr>
                      <m:t>∙</m:t>
                    </m:r>
                    <m:acc>
                      <m:accPr>
                        <m:chr m:val="⃗"/>
                        <m:ctrlPr>
                          <a:rPr lang="fr-FR" sz="5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sz="5200" b="0" i="0" smtClean="0">
                            <a:latin typeface="Cambria Math"/>
                            <a:ea typeface="Cambria Math" panose="02040503050406030204" pitchFamily="18" charset="0"/>
                          </a:rPr>
                          <m:t>AC</m:t>
                        </m:r>
                      </m:e>
                    </m:acc>
                    <m:r>
                      <a:rPr lang="fr-FR" sz="5200" b="0" i="0" smtClean="0">
                        <a:latin typeface="Cambria Math"/>
                        <a:ea typeface="Cambria Math" panose="02040503050406030204" pitchFamily="18" charset="0"/>
                      </a:rPr>
                      <m:t>=9</m:t>
                    </m:r>
                  </m:oMath>
                </a14:m>
                <a:r>
                  <a:rPr lang="fr-FR" sz="5200" b="0" dirty="0">
                    <a:ea typeface="Cambria Math" panose="02040503050406030204" pitchFamily="18" charset="0"/>
                  </a:rPr>
                  <a:t> </a:t>
                </a:r>
              </a:p>
              <a:p>
                <a:pPr lvl="5">
                  <a:buFont typeface="Wingdings" panose="05000000000000000000" pitchFamily="2" charset="2"/>
                  <a:buChar char="Ø"/>
                </a:pPr>
                <a:r>
                  <a:rPr lang="fr-FR" sz="5200" b="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fr-FR" sz="5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sz="5200" b="0" i="0" smtClean="0">
                            <a:latin typeface="Cambria Math"/>
                            <a:ea typeface="Cambria Math" panose="02040503050406030204" pitchFamily="18" charset="0"/>
                          </a:rPr>
                          <m:t>BAC</m:t>
                        </m:r>
                      </m:e>
                    </m:acc>
                    <m:r>
                      <a:rPr lang="fr-FR" sz="5200" b="0" i="1" smtClean="0">
                        <a:latin typeface="Cambria Math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FR" sz="52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5200" i="1" dirty="0" smtClean="0">
                            <a:latin typeface="Cambria Math"/>
                            <a:ea typeface="Cambria Math"/>
                          </a:rPr>
                          <m:t>𝜋</m:t>
                        </m:r>
                      </m:num>
                      <m:den>
                        <m:r>
                          <a:rPr lang="fr-FR" sz="5200" b="0" i="1" dirty="0" smtClean="0">
                            <a:latin typeface="Cambria Math"/>
                            <a:ea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endParaRPr lang="fr-FR" sz="52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6400" b="1" dirty="0">
                  <a:solidFill>
                    <a:srgbClr val="FF0000"/>
                  </a:solidFill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6400" b="1" dirty="0">
                    <a:solidFill>
                      <a:srgbClr val="FF0000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AC = ?</a:t>
                </a:r>
              </a:p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4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fr-FR" sz="48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4223" y="1772816"/>
                <a:ext cx="9144000" cy="5085184"/>
              </a:xfrm>
              <a:prstGeom prst="rect">
                <a:avLst/>
              </a:prstGeom>
              <a:blipFill rotWithShape="1">
                <a:blip r:embed="rId2"/>
                <a:stretch>
                  <a:fillRect t="-419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645833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N°4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-4223" y="1772816"/>
                <a:ext cx="9144000" cy="508518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77500" lnSpcReduction="2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5">
                  <a:buFont typeface="Wingdings" panose="05000000000000000000" pitchFamily="2" charset="2"/>
                  <a:buChar char="Ø"/>
                </a:pPr>
                <a:r>
                  <a:rPr lang="fr-FR" sz="5700" b="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5700" b="0" i="0" smtClean="0">
                        <a:latin typeface="Cambria Math"/>
                        <a:ea typeface="Cambria Math" panose="02040503050406030204" pitchFamily="18" charset="0"/>
                      </a:rPr>
                      <m:t>AB</m:t>
                    </m:r>
                    <m:r>
                      <a:rPr lang="fr-FR" sz="5700" b="0" i="1" smtClean="0">
                        <a:latin typeface="Cambria Math"/>
                        <a:ea typeface="Cambria Math" panose="02040503050406030204" pitchFamily="18" charset="0"/>
                      </a:rPr>
                      <m:t>=3</m:t>
                    </m:r>
                  </m:oMath>
                </a14:m>
                <a:endParaRPr lang="fr-FR" sz="57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lvl="5">
                  <a:buFont typeface="Wingdings" panose="05000000000000000000" pitchFamily="2" charset="2"/>
                  <a:buChar char="Ø"/>
                </a:pPr>
                <a:r>
                  <a:rPr lang="fr-FR" sz="57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57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sz="5700" b="0" i="0" smtClean="0">
                            <a:latin typeface="Cambria Math"/>
                            <a:ea typeface="Cambria Math" panose="02040503050406030204" pitchFamily="18" charset="0"/>
                          </a:rPr>
                          <m:t>AB</m:t>
                        </m:r>
                      </m:e>
                    </m:acc>
                    <m:r>
                      <a:rPr lang="fr-FR" sz="5700">
                        <a:latin typeface="Cambria Math"/>
                        <a:ea typeface="Cambria Math" panose="02040503050406030204" pitchFamily="18" charset="0"/>
                      </a:rPr>
                      <m:t>∙</m:t>
                    </m:r>
                    <m:acc>
                      <m:accPr>
                        <m:chr m:val="⃗"/>
                        <m:ctrlPr>
                          <a:rPr lang="fr-FR" sz="57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sz="5700" b="0" i="0" smtClean="0">
                            <a:latin typeface="Cambria Math"/>
                            <a:ea typeface="Cambria Math" panose="02040503050406030204" pitchFamily="18" charset="0"/>
                          </a:rPr>
                          <m:t>AC</m:t>
                        </m:r>
                      </m:e>
                    </m:acc>
                    <m:r>
                      <a:rPr lang="fr-FR" sz="5700" b="0" i="0" smtClean="0">
                        <a:latin typeface="Cambria Math"/>
                        <a:ea typeface="Cambria Math" panose="02040503050406030204" pitchFamily="18" charset="0"/>
                      </a:rPr>
                      <m:t>=−3</m:t>
                    </m:r>
                  </m:oMath>
                </a14:m>
                <a:r>
                  <a:rPr lang="fr-FR" sz="5700" b="0" dirty="0">
                    <a:ea typeface="Cambria Math" panose="02040503050406030204" pitchFamily="18" charset="0"/>
                  </a:rPr>
                  <a:t> </a:t>
                </a:r>
              </a:p>
              <a:p>
                <a:pPr lvl="5">
                  <a:buFont typeface="Wingdings" panose="05000000000000000000" pitchFamily="2" charset="2"/>
                  <a:buChar char="Ø"/>
                </a:pPr>
                <a:r>
                  <a:rPr lang="fr-FR" sz="5700" b="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fr-FR" sz="57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sz="5700" b="0" i="0" smtClean="0">
                            <a:latin typeface="Cambria Math"/>
                            <a:ea typeface="Cambria Math" panose="02040503050406030204" pitchFamily="18" charset="0"/>
                          </a:rPr>
                          <m:t>BAC</m:t>
                        </m:r>
                      </m:e>
                    </m:acc>
                    <m:r>
                      <a:rPr lang="fr-FR" sz="5700" b="0" i="1" smtClean="0">
                        <a:latin typeface="Cambria Math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FR" sz="57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5700" b="0" i="1" dirty="0" smtClean="0">
                            <a:latin typeface="Cambria Math"/>
                            <a:ea typeface="Cambria Math" panose="02040503050406030204" pitchFamily="18" charset="0"/>
                          </a:rPr>
                          <m:t>3</m:t>
                        </m:r>
                        <m:r>
                          <a:rPr lang="fr-FR" sz="5700" i="1" dirty="0" smtClean="0">
                            <a:latin typeface="Cambria Math"/>
                            <a:ea typeface="Cambria Math"/>
                          </a:rPr>
                          <m:t>𝜋</m:t>
                        </m:r>
                      </m:num>
                      <m:den>
                        <m:r>
                          <a:rPr lang="fr-FR" sz="5700" b="0" i="1" dirty="0" smtClean="0">
                            <a:latin typeface="Cambria Math"/>
                            <a:ea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endParaRPr lang="fr-FR" sz="57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6400" b="1" dirty="0">
                  <a:solidFill>
                    <a:srgbClr val="FF0000"/>
                  </a:solidFill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7000" b="1" dirty="0">
                    <a:solidFill>
                      <a:srgbClr val="FF0000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AC = ?</a:t>
                </a:r>
              </a:p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4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fr-FR" sz="48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4223" y="1772816"/>
                <a:ext cx="9144000" cy="5085184"/>
              </a:xfrm>
              <a:prstGeom prst="rect">
                <a:avLst/>
              </a:prstGeom>
              <a:blipFill rotWithShape="1">
                <a:blip r:embed="rId2"/>
                <a:stretch>
                  <a:fillRect t="-419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586948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-4223" y="1772816"/>
                <a:ext cx="9144000" cy="508518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85000" lnSpcReduction="2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5">
                  <a:buFont typeface="Wingdings" panose="05000000000000000000" pitchFamily="2" charset="2"/>
                  <a:buChar char="Ø"/>
                </a:pPr>
                <a:r>
                  <a:rPr lang="fr-FR" sz="5200" b="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5200" b="0" i="0" smtClean="0">
                        <a:latin typeface="Cambria Math"/>
                        <a:ea typeface="Cambria Math" panose="02040503050406030204" pitchFamily="18" charset="0"/>
                      </a:rPr>
                      <m:t>AB</m:t>
                    </m:r>
                    <m:r>
                      <a:rPr lang="fr-FR" sz="5200" b="0" i="1" smtClean="0">
                        <a:latin typeface="Cambria Math"/>
                        <a:ea typeface="Cambria Math" panose="02040503050406030204" pitchFamily="18" charset="0"/>
                      </a:rPr>
                      <m:t>=3</m:t>
                    </m:r>
                  </m:oMath>
                </a14:m>
                <a:endParaRPr lang="fr-FR" sz="52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lvl="5">
                  <a:buFont typeface="Wingdings" panose="05000000000000000000" pitchFamily="2" charset="2"/>
                  <a:buChar char="Ø"/>
                </a:pPr>
                <a:r>
                  <a:rPr lang="fr-FR" sz="52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5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sz="5200" b="0" i="0" smtClean="0">
                            <a:latin typeface="Cambria Math"/>
                            <a:ea typeface="Cambria Math" panose="02040503050406030204" pitchFamily="18" charset="0"/>
                          </a:rPr>
                          <m:t>AB</m:t>
                        </m:r>
                      </m:e>
                    </m:acc>
                    <m:r>
                      <a:rPr lang="fr-FR" sz="5200">
                        <a:latin typeface="Cambria Math"/>
                        <a:ea typeface="Cambria Math" panose="02040503050406030204" pitchFamily="18" charset="0"/>
                      </a:rPr>
                      <m:t>∙</m:t>
                    </m:r>
                    <m:acc>
                      <m:accPr>
                        <m:chr m:val="⃗"/>
                        <m:ctrlPr>
                          <a:rPr lang="fr-FR" sz="5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sz="5200" b="0" i="0" smtClean="0">
                            <a:latin typeface="Cambria Math"/>
                            <a:ea typeface="Cambria Math" panose="02040503050406030204" pitchFamily="18" charset="0"/>
                          </a:rPr>
                          <m:t>AC</m:t>
                        </m:r>
                      </m:e>
                    </m:acc>
                    <m:r>
                      <a:rPr lang="fr-FR" sz="5200" b="0" i="0" smtClean="0">
                        <a:latin typeface="Cambria Math"/>
                        <a:ea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fr-FR" sz="5200" b="0" dirty="0">
                    <a:ea typeface="Cambria Math" panose="02040503050406030204" pitchFamily="18" charset="0"/>
                  </a:rPr>
                  <a:t> </a:t>
                </a:r>
              </a:p>
              <a:p>
                <a:pPr lvl="5">
                  <a:buFont typeface="Wingdings" panose="05000000000000000000" pitchFamily="2" charset="2"/>
                  <a:buChar char="Ø"/>
                </a:pPr>
                <a:r>
                  <a:rPr lang="fr-FR" sz="5200" b="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5200" b="0" i="0" smtClean="0">
                        <a:latin typeface="Cambria Math"/>
                        <a:ea typeface="Cambria Math" panose="02040503050406030204" pitchFamily="18" charset="0"/>
                      </a:rPr>
                      <m:t>AC</m:t>
                    </m:r>
                    <m:r>
                      <a:rPr lang="fr-FR" sz="5200" b="0" i="1" smtClean="0">
                        <a:latin typeface="Cambria Math"/>
                        <a:ea typeface="Cambria Math" panose="02040503050406030204" pitchFamily="18" charset="0"/>
                      </a:rPr>
                      <m:t>=4</m:t>
                    </m:r>
                  </m:oMath>
                </a14:m>
                <a:endParaRPr lang="fr-FR" sz="52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6400" b="1" dirty="0">
                  <a:solidFill>
                    <a:srgbClr val="FF0000"/>
                  </a:solidFill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6400" b="1" dirty="0">
                    <a:solidFill>
                      <a:srgbClr val="FF0000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BC = ?</a:t>
                </a:r>
              </a:p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4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fr-FR" sz="48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4223" y="1772816"/>
                <a:ext cx="9144000" cy="5085184"/>
              </a:xfrm>
              <a:prstGeom prst="rect">
                <a:avLst/>
              </a:prstGeom>
              <a:blipFill rotWithShape="1">
                <a:blip r:embed="rId2"/>
                <a:stretch>
                  <a:fillRect t="-419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206181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N°6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-4223" y="1772816"/>
                <a:ext cx="9144000" cy="508518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85000" lnSpcReduction="2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5">
                  <a:buFont typeface="Wingdings" panose="05000000000000000000" pitchFamily="2" charset="2"/>
                  <a:buChar char="Ø"/>
                </a:pPr>
                <a:r>
                  <a:rPr lang="fr-FR" sz="5200" b="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5200" b="0" i="0" smtClean="0">
                        <a:latin typeface="Cambria Math"/>
                        <a:ea typeface="Cambria Math" panose="02040503050406030204" pitchFamily="18" charset="0"/>
                      </a:rPr>
                      <m:t>AB</m:t>
                    </m:r>
                    <m:r>
                      <a:rPr lang="fr-FR" sz="5200" b="0" i="1" smtClean="0">
                        <a:latin typeface="Cambria Math"/>
                        <a:ea typeface="Cambria Math" panose="02040503050406030204" pitchFamily="18" charset="0"/>
                      </a:rPr>
                      <m:t>=4</m:t>
                    </m:r>
                  </m:oMath>
                </a14:m>
                <a:endParaRPr lang="fr-FR" sz="5200" b="0" dirty="0">
                  <a:ea typeface="Cambria Math" panose="02040503050406030204" pitchFamily="18" charset="0"/>
                </a:endParaRPr>
              </a:p>
              <a:p>
                <a:pPr lvl="5">
                  <a:buFont typeface="Wingdings" panose="05000000000000000000" pitchFamily="2" charset="2"/>
                  <a:buChar char="Ø"/>
                </a:pPr>
                <a:r>
                  <a:rPr lang="fr-FR" sz="52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5200" b="0" i="0" smtClean="0">
                        <a:latin typeface="Cambria Math"/>
                        <a:ea typeface="Cambria Math" panose="02040503050406030204" pitchFamily="18" charset="0"/>
                      </a:rPr>
                      <m:t>AC</m:t>
                    </m:r>
                    <m:r>
                      <a:rPr lang="fr-FR" sz="5200" b="0" i="0" smtClean="0">
                        <a:latin typeface="Cambria Math"/>
                        <a:ea typeface="Cambria Math" panose="02040503050406030204" pitchFamily="18" charset="0"/>
                      </a:rPr>
                      <m:t>=</m:t>
                    </m:r>
                    <m:r>
                      <a:rPr lang="fr-FR" sz="5200" b="0" i="1" smtClean="0">
                        <a:latin typeface="Cambria Math"/>
                        <a:ea typeface="Cambria Math" panose="02040503050406030204" pitchFamily="18" charset="0"/>
                      </a:rPr>
                      <m:t>2</m:t>
                    </m:r>
                  </m:oMath>
                </a14:m>
                <a:endParaRPr lang="fr-FR" sz="52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lvl="5">
                  <a:buFont typeface="Wingdings" panose="05000000000000000000" pitchFamily="2" charset="2"/>
                  <a:buChar char="Ø"/>
                </a:pPr>
                <a:r>
                  <a:rPr lang="fr-FR" sz="52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5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sz="5200" b="0" i="0" smtClean="0">
                            <a:latin typeface="Cambria Math"/>
                            <a:ea typeface="Cambria Math" panose="02040503050406030204" pitchFamily="18" charset="0"/>
                          </a:rPr>
                          <m:t>AB</m:t>
                        </m:r>
                      </m:e>
                    </m:acc>
                    <m:r>
                      <a:rPr lang="fr-FR" sz="5200">
                        <a:latin typeface="Cambria Math"/>
                        <a:ea typeface="Cambria Math" panose="02040503050406030204" pitchFamily="18" charset="0"/>
                      </a:rPr>
                      <m:t>∙</m:t>
                    </m:r>
                    <m:acc>
                      <m:accPr>
                        <m:chr m:val="⃗"/>
                        <m:ctrlPr>
                          <a:rPr lang="fr-FR" sz="5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sz="5200" b="0" i="0" smtClean="0">
                            <a:latin typeface="Cambria Math"/>
                            <a:ea typeface="Cambria Math" panose="02040503050406030204" pitchFamily="18" charset="0"/>
                          </a:rPr>
                          <m:t>AC</m:t>
                        </m:r>
                      </m:e>
                    </m:acc>
                    <m:r>
                      <a:rPr lang="fr-FR" sz="5200" b="0" i="0" smtClean="0">
                        <a:latin typeface="Cambria Math"/>
                        <a:ea typeface="Cambria Math" panose="02040503050406030204" pitchFamily="18" charset="0"/>
                      </a:rPr>
                      <m:t>=8</m:t>
                    </m:r>
                  </m:oMath>
                </a14:m>
                <a:r>
                  <a:rPr lang="fr-FR" sz="5200" b="0" dirty="0">
                    <a:ea typeface="Cambria Math" panose="02040503050406030204" pitchFamily="18" charset="0"/>
                  </a:rPr>
                  <a:t> </a:t>
                </a:r>
                <a:endParaRPr lang="fr-FR" sz="52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6400" b="1" dirty="0">
                  <a:solidFill>
                    <a:srgbClr val="FF0000"/>
                  </a:solidFill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6400" b="1" dirty="0">
                    <a:solidFill>
                      <a:srgbClr val="FF0000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fr-FR" sz="6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accPr>
                      <m:e>
                        <m:r>
                          <a:rPr lang="fr-FR" sz="6400" b="1" i="0" smtClean="0">
                            <a:solidFill>
                              <a:srgbClr val="FF0000"/>
                            </a:solidFill>
                            <a:latin typeface="Cambria Math"/>
                            <a:ea typeface="Cambria" panose="02040503050406030204" pitchFamily="18" charset="0"/>
                          </a:rPr>
                          <m:t>𝐁𝐀𝐂</m:t>
                        </m:r>
                      </m:e>
                    </m:acc>
                  </m:oMath>
                </a14:m>
                <a:r>
                  <a:rPr lang="fr-FR" sz="6400" b="1" dirty="0">
                    <a:solidFill>
                      <a:srgbClr val="FF0000"/>
                    </a:solidFill>
                    <a:latin typeface="Cambria" panose="02040503050406030204" pitchFamily="18" charset="0"/>
                    <a:ea typeface="Cambria" panose="02040503050406030204" pitchFamily="18" charset="0"/>
                  </a:rPr>
                  <a:t> = ?</a:t>
                </a:r>
              </a:p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4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fr-FR" sz="48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4223" y="1772816"/>
                <a:ext cx="9144000" cy="5085184"/>
              </a:xfrm>
              <a:prstGeom prst="rect">
                <a:avLst/>
              </a:prstGeom>
              <a:blipFill rotWithShape="1">
                <a:blip r:embed="rId2"/>
                <a:stretch>
                  <a:fillRect t="-419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2061814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685</Words>
  <Application>Microsoft Office PowerPoint</Application>
  <PresentationFormat>Affichage à l'écran (4:3)</PresentationFormat>
  <Paragraphs>194</Paragraphs>
  <Slides>25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25</vt:i4>
      </vt:variant>
    </vt:vector>
  </HeadingPairs>
  <TitlesOfParts>
    <vt:vector size="32" baseType="lpstr">
      <vt:lpstr>Arial</vt:lpstr>
      <vt:lpstr>Calibri</vt:lpstr>
      <vt:lpstr>Cambria</vt:lpstr>
      <vt:lpstr>Cambria Math</vt:lpstr>
      <vt:lpstr>Georgia</vt:lpstr>
      <vt:lpstr>Wingdings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auderi</dc:creator>
  <cp:lastModifiedBy>Aude SAINFORT</cp:lastModifiedBy>
  <cp:revision>215</cp:revision>
  <dcterms:created xsi:type="dcterms:W3CDTF">2017-07-12T08:41:42Z</dcterms:created>
  <dcterms:modified xsi:type="dcterms:W3CDTF">2021-03-05T15:00:37Z</dcterms:modified>
</cp:coreProperties>
</file>